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3" r:id="rId6"/>
    <p:sldId id="282" r:id="rId7"/>
    <p:sldId id="300" r:id="rId8"/>
    <p:sldId id="301" r:id="rId9"/>
    <p:sldId id="30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7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2" r:id="rId45"/>
    <p:sldId id="303" r:id="rId46"/>
    <p:sldId id="304" r:id="rId47"/>
    <p:sldId id="308" r:id="rId48"/>
    <p:sldId id="307" r:id="rId49"/>
    <p:sldId id="309" r:id="rId50"/>
    <p:sldId id="310" r:id="rId51"/>
    <p:sldId id="311" r:id="rId52"/>
    <p:sldId id="312" r:id="rId53"/>
    <p:sldId id="306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53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58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75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58687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4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09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280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416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51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558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71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659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69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66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30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08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521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62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7659C2-8E15-427F-AC30-1228CF89AA7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9B8F85-8CCD-47FD-98E2-CAC244DDB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73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E3F6BB-FF68-BD94-288B-B1BA9B3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058" y="327113"/>
            <a:ext cx="9144000" cy="3022853"/>
          </a:xfrm>
        </p:spPr>
        <p:txBody>
          <a:bodyPr>
            <a:normAutofit fontScale="90000"/>
          </a:bodyPr>
          <a:lstStyle/>
          <a:p>
            <a:r>
              <a:rPr lang="ru-RU" dirty="0"/>
              <a:t>2023 год</a:t>
            </a:r>
            <a:br>
              <a:rPr lang="ru-RU" dirty="0"/>
            </a:br>
            <a:r>
              <a:rPr lang="ru-RU" dirty="0"/>
              <a:t>Изменения трудового законодательства</a:t>
            </a:r>
            <a:br>
              <a:rPr lang="ru-RU" dirty="0"/>
            </a:br>
            <a:r>
              <a:rPr lang="ru-RU" dirty="0"/>
              <a:t>Обзор судебной практики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23DCC93-F1E5-2B01-43D2-619FB1F89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02" y="5505629"/>
            <a:ext cx="5325120" cy="1125908"/>
          </a:xfrm>
        </p:spPr>
        <p:txBody>
          <a:bodyPr/>
          <a:lstStyle/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000E90-3F61-04A4-7030-2EF5D8771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679" y="3153990"/>
            <a:ext cx="6253762" cy="3704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03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82D3BA-F1F1-6919-D62E-BDBA927D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700" y="228600"/>
            <a:ext cx="8689976" cy="838198"/>
          </a:xfrm>
        </p:spPr>
        <p:txBody>
          <a:bodyPr>
            <a:normAutofit fontScale="90000"/>
          </a:bodyPr>
          <a:lstStyle/>
          <a:p>
            <a:r>
              <a:rPr lang="ru-RU" dirty="0"/>
              <a:t>Роструд разъяснил вопросы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50ED4A-F017-4212-5983-8421FC677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072" y="1600201"/>
            <a:ext cx="7096800" cy="472935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8BF80BE-2E0D-785D-ADB6-E6001D2B6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640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94F8EC-D203-29AB-6A3B-4B4B976E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Может ли сотрудник работать в сверхнормативное время по другой профессии?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D2112A-4B92-FD55-29E9-0B9260FB06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Привлечь специалиста к работе сверхурочно, в выходной или праздник можно только по той должности, которая указана в трудовом договоре.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4AC5F6-77F3-4DF1-1ED4-51B495BA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7" y="3226315"/>
            <a:ext cx="4683095" cy="3571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16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2A0674-E6D8-FA8A-B632-4C9D6074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отдыхать работнику, который во время донорского отгула вновь сдал кровь?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ABBFA4-5DD3-5DB6-ECA0-C9B93D2FB7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этом случае дают один отгул. Дополнительный день предоставляется, только когда работник сдает кровь и ее компоненты в период ежегодного отпуска, выходной или праздник.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B098639-22BF-97DF-C910-3678E9B87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154" y="3489608"/>
            <a:ext cx="5066061" cy="336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446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4EF37E-43CA-D0AF-1E7F-1A5C4891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какой срок надо рассмотреть заявление о приеме на работу?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60DA74-328E-D3F6-074D-1C268F494C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законе нет срока рассмотрения такого заявления. Однако следует учесть: по требованию соискателя письменный отказ в приеме на работу нужно дать в течение 7 рабочих дней.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E48EA74-BBF6-F01B-548D-66316BF5BC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7948" y="3659416"/>
            <a:ext cx="3661390" cy="2439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912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2671A2-9007-6526-15BA-E58B2838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Выходное пособие при сокращении: Роструд указал на нюанс при внешнем совместительстве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E0C194-FC1D-07D0-A518-8818A50AA8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Сотрудника уволили по сокращению штата с основной работы, но он продолжает работать по трудовому договору по внешнему совместительству.</a:t>
            </a:r>
          </a:p>
          <a:p>
            <a:endParaRPr lang="ru-RU" dirty="0"/>
          </a:p>
          <a:p>
            <a:r>
              <a:rPr lang="ru-RU" dirty="0"/>
              <a:t>Роструд разъяснил, что средний заработок за второй месяц такому сотруднику не выплачивают.</a:t>
            </a:r>
          </a:p>
        </p:txBody>
      </p:sp>
    </p:spTree>
    <p:extLst>
      <p:ext uri="{BB962C8B-B14F-4D97-AF65-F5344CB8AC3E}">
        <p14:creationId xmlns="" xmlns:p14="http://schemas.microsoft.com/office/powerpoint/2010/main" val="19593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2C348-E699-8D36-C0A0-F743359D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Стоит ли давать отпуск только по выходным?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17FA0C-9488-1FCD-9785-5F34ECD6F8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Ежегодный отпуск можно предоставлять в любые даты, главное, чтобы одна из частей составляла не меньше 14 дней.</a:t>
            </a:r>
          </a:p>
          <a:p>
            <a:endParaRPr lang="ru-RU" dirty="0"/>
          </a:p>
          <a:p>
            <a:r>
              <a:rPr lang="ru-RU" dirty="0"/>
              <a:t>Отметим: Минтруд не советует чрезмерно дробить отпуск. Работник в таком случае не сможет полноценно отдохнуть.</a:t>
            </a:r>
          </a:p>
        </p:txBody>
      </p:sp>
    </p:spTree>
    <p:extLst>
      <p:ext uri="{BB962C8B-B14F-4D97-AF65-F5344CB8AC3E}">
        <p14:creationId xmlns="" xmlns:p14="http://schemas.microsoft.com/office/powerpoint/2010/main" val="297242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6119CE-83A4-2FBD-0EAB-354F89CE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Удерживать алименты из зарплаты можно без исполнительного листа — разъяснения Минтруда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0A9FD1-AF7C-4DE3-ACF0-D22907E3C5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Если нет судебного решения и нотариального соглашения об уплате алиментов, работодатель вправе удерживать их по заявлению работника.</a:t>
            </a:r>
          </a:p>
          <a:p>
            <a:endParaRPr lang="ru-RU" dirty="0"/>
          </a:p>
          <a:p>
            <a:r>
              <a:rPr lang="ru-RU" dirty="0"/>
              <a:t>Работодателю не надо соблюдать установленное ТК РФ ограничение размера удержаний из зарплаты. </a:t>
            </a:r>
          </a:p>
          <a:p>
            <a:endParaRPr lang="ru-RU" dirty="0"/>
          </a:p>
          <a:p>
            <a:r>
              <a:rPr lang="ru-RU" dirty="0"/>
              <a:t>Документ: Письмо Минтруда России от 12.07.2023 N 27-3/ООГ-7317</a:t>
            </a:r>
          </a:p>
        </p:txBody>
      </p:sp>
    </p:spTree>
    <p:extLst>
      <p:ext uri="{BB962C8B-B14F-4D97-AF65-F5344CB8AC3E}">
        <p14:creationId xmlns="" xmlns:p14="http://schemas.microsoft.com/office/powerpoint/2010/main" val="282460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6B40B-C3EE-F53D-1445-BB43FFEB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Роструд: уйти в отпуск по беременности и родам с работы совместителя можно позже, чем с основной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A3187C-1088-F932-0561-978B855013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Начало отпуска по беременности и родам зависит от выбора женщины. Оформить отдых нужно с даты, которую она укажет в заявлении, в пределах срока из листка нетрудоспособности. Порядок предоставления этого отпуска как по основному месту работы, так и по совместительству общий.</a:t>
            </a:r>
          </a:p>
          <a:p>
            <a:r>
              <a:rPr lang="ru-RU" dirty="0"/>
              <a:t>Документ: Письмо Роструда от 06.07.2023 N ПГ/13721-6-1</a:t>
            </a:r>
          </a:p>
        </p:txBody>
      </p:sp>
    </p:spTree>
    <p:extLst>
      <p:ext uri="{BB962C8B-B14F-4D97-AF65-F5344CB8AC3E}">
        <p14:creationId xmlns="" xmlns:p14="http://schemas.microsoft.com/office/powerpoint/2010/main" val="24542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0E915A-5A80-D910-AC16-10BCD272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Можно ли в коллективном договоре предусмотреть дополнительный отпуск для тех, кто не болел?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A0F540-8732-639D-3B81-80270D230E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Работодатель может так сделать. Это не будет дискриминировать тех, кто брал больничный.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2AE2189-6EA4-3DBF-32CC-B81CC0674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203" y="2858907"/>
            <a:ext cx="5466773" cy="35826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73DD90-B969-82E1-0F67-132E674DE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26" y="2960648"/>
            <a:ext cx="1578247" cy="2236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444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9941D-227B-ECFF-0DE7-BFA4E678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дней отпуска положено работнику, если он стал инвалидом?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CD29C1-B0AE-A7D0-2A2E-31E79C1D5D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Такой сотрудник имеет право на отпуск не менее 30 календарных дней независимо от того, был ли он инвалидом в течение всего рабочего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716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3CBB2-891B-F2D6-64C5-CDABC6EDE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650" y="135727"/>
            <a:ext cx="8637073" cy="2541431"/>
          </a:xfrm>
        </p:spPr>
        <p:txBody>
          <a:bodyPr>
            <a:normAutofit/>
          </a:bodyPr>
          <a:lstStyle/>
          <a:p>
            <a:r>
              <a:rPr lang="ru-RU" dirty="0"/>
              <a:t>Основные изменения с 1 сентября 2023 года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AB1F36-E6C0-377D-EF6E-C02426621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589" y="3495229"/>
            <a:ext cx="7525997" cy="22162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7D61E8F-B360-5FBB-BF09-1165204C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32" y="2677158"/>
            <a:ext cx="6153652" cy="4127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935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82341B-BC59-0E4F-55AD-53F82E87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Положены ли работнице перерывы для кормления ребенка, если отпуск по уходу за ним взял отец?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95F62D-4540-A9FD-4FA7-DECDE50953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Работодатель обязан давать такие перерывы в начале или в конце трудового дня.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104387-3EC3-CAA1-9069-E561E4196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850" y="2953639"/>
            <a:ext cx="4522150" cy="3018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850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60AFAA-2E67-E13C-3CA2-B6183209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Можно ли обязанности начальника возложить на сотрудника, если по должностным инструкциям их исполняет не он?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6CF8D1-6451-33AE-CAD1-01F0AAD8C9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На время отпуска начальника можно возложить его обязанности на любого сотрудника, но только с его письменного согласия и за дополнительную плату. Для этого заключают соглашение.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16189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8A52F8-68AD-5A42-34F4-960C0BCFE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74" y="811850"/>
            <a:ext cx="8689976" cy="108389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судебной практики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A4B31F0-EE92-83D4-057F-F10B14C7B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580830"/>
            <a:ext cx="8689976" cy="3238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67D706-5DAB-A2F9-D4C7-77F2A55E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23" y="2776849"/>
            <a:ext cx="5051277" cy="2841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638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294943-C448-6B27-428D-04A5E801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140"/>
            <a:ext cx="10364451" cy="1193192"/>
          </a:xfrm>
        </p:spPr>
        <p:txBody>
          <a:bodyPr>
            <a:normAutofit/>
          </a:bodyPr>
          <a:lstStyle/>
          <a:p>
            <a:r>
              <a:rPr lang="ru-RU" sz="3200" dirty="0"/>
              <a:t>ВС РФ напомнил, когда отношения без договора признают трудовыми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AC6874-D8DB-D1D9-62D0-A28A33A90C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736" y="1640794"/>
            <a:ext cx="11046864" cy="512747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Гражданин обратился в суд, чтобы признать незаконным тот факт, что с ним не заключили трудовой договор, и взыскать зарплату. Три инстанции истца не поддержали: с заявлением о приеме на работу он не обращался и документы не предоставлял.</a:t>
            </a:r>
          </a:p>
          <a:p>
            <a:endParaRPr lang="ru-RU" dirty="0"/>
          </a:p>
          <a:p>
            <a:r>
              <a:rPr lang="ru-RU" dirty="0"/>
              <a:t>ВС РФ с этим не согласился. Без письменного договора можно признать отношения трудовыми, если с ведома и по поручению работодателя (его представителя) сотрудник исполнял обязанности. Судам следует выяснить в том числе:</a:t>
            </a:r>
          </a:p>
          <a:p>
            <a:endParaRPr lang="ru-RU" dirty="0"/>
          </a:p>
          <a:p>
            <a:r>
              <a:rPr lang="ru-RU" dirty="0"/>
              <a:t>допустили ли его к работе и какие обязанности возложили;</a:t>
            </a:r>
          </a:p>
          <a:p>
            <a:r>
              <a:rPr lang="ru-RU" dirty="0"/>
              <a:t>трудился ли он в интересах, под контролем и управлением работодателя;</a:t>
            </a:r>
          </a:p>
          <a:p>
            <a:r>
              <a:rPr lang="ru-RU" dirty="0"/>
              <a:t>имел ли сотрудник доступ к рабочим ресурсам;</a:t>
            </a:r>
          </a:p>
          <a:p>
            <a:r>
              <a:rPr lang="ru-RU" dirty="0"/>
              <a:t>подчинялся ли он ПВТР.</a:t>
            </a:r>
          </a:p>
          <a:p>
            <a:r>
              <a:rPr lang="ru-RU" dirty="0"/>
              <a:t>Дело направлено на новое рассмотрение.</a:t>
            </a:r>
          </a:p>
          <a:p>
            <a:r>
              <a:rPr lang="ru-RU" dirty="0">
                <a:solidFill>
                  <a:srgbClr val="FF0000"/>
                </a:solidFill>
              </a:rPr>
              <a:t>работодателю, который уклоняется от оформления трудового договора, может грозить штраф: от 10 тыс. до 20 тыс. руб. — для должностных лиц, от 5 тыс. до 10 тыс. руб. — для ИП, от 50 тыс. до 100 тыс. руб. — для юрлиц.</a:t>
            </a:r>
          </a:p>
          <a:p>
            <a:endParaRPr lang="ru-RU" dirty="0"/>
          </a:p>
          <a:p>
            <a:r>
              <a:rPr lang="ru-RU" dirty="0"/>
              <a:t>Документ:</a:t>
            </a:r>
          </a:p>
          <a:p>
            <a:r>
              <a:rPr lang="ru-RU" dirty="0"/>
              <a:t>Определение ВС РФ от 10.04.2023 N 16-КГ23-4-К4</a:t>
            </a:r>
          </a:p>
        </p:txBody>
      </p:sp>
    </p:spTree>
    <p:extLst>
      <p:ext uri="{BB962C8B-B14F-4D97-AF65-F5344CB8AC3E}">
        <p14:creationId xmlns="" xmlns:p14="http://schemas.microsoft.com/office/powerpoint/2010/main" val="3471223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EAA6C5-4C69-2489-CFE1-48AE3437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Суды не увидели необоснованного отказа в приеме на работу, так как кандидатов продолжали искать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085D4C-2BDE-2DAC-559B-317A72C73A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Претендент на должность после собеседования попросил принять его на работу или указать причину отказа. Организация сообщила, что продолжает искать кандидатов, рассматривает резюме и проводит собеседования. Соискатель через суд попытался обязать работодателя заключить трудовой договор, так как ему отказали не из-за деловых качеств.</a:t>
            </a:r>
          </a:p>
          <a:p>
            <a:endParaRPr lang="ru-RU" dirty="0"/>
          </a:p>
          <a:p>
            <a:r>
              <a:rPr lang="ru-RU" dirty="0"/>
              <a:t>Три инстанции требования не удовлетворили. Соискателю не отказывали в трудоустройстве. Он не относится к категории граждан, с которыми обязательно заключать трудовой договор, а на одну вакансию может быть несколько кандидатов. Когда работодатель сообщил, что продолжает поиск претендентов на должность, решение еще не приняли.</a:t>
            </a:r>
          </a:p>
          <a:p>
            <a:endParaRPr lang="ru-RU" dirty="0"/>
          </a:p>
          <a:p>
            <a:r>
              <a:rPr lang="ru-RU" dirty="0"/>
              <a:t>Документ: Определение 2-го КСОЮ от 27.04.2023 по делу N 88-10659/2023</a:t>
            </a:r>
          </a:p>
        </p:txBody>
      </p:sp>
    </p:spTree>
    <p:extLst>
      <p:ext uri="{BB962C8B-B14F-4D97-AF65-F5344CB8AC3E}">
        <p14:creationId xmlns="" xmlns:p14="http://schemas.microsoft.com/office/powerpoint/2010/main" val="314030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D0C8A5-EF33-A13C-6DCD-6D8C003D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Месячный срок для наказания начинается с последнего дня отсутствия работника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C8C5EA-2B3B-2731-0E4A-63EDAC74EB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Сотрудника уволили за длительный прогул. Он оспорил действия организации.</a:t>
            </a:r>
          </a:p>
          <a:p>
            <a:endParaRPr lang="ru-RU" dirty="0"/>
          </a:p>
          <a:p>
            <a:r>
              <a:rPr lang="ru-RU" dirty="0"/>
              <a:t>Апелляция и кассация не согласились с выводом первой инстанции о пропуске срока применения дисциплинарного взыскания. Они напомнили, что месяц со дня обнаружения проступка исчисляется не с первого дня отсутствия сотрудника, а с последнего.</a:t>
            </a:r>
          </a:p>
          <a:p>
            <a:endParaRPr lang="ru-RU" dirty="0"/>
          </a:p>
          <a:p>
            <a:r>
              <a:rPr lang="ru-RU" dirty="0"/>
              <a:t>Ранее такой позиции придерживались как другие суды (например, 4-й КСОЮ ), так и Минтруд.</a:t>
            </a:r>
          </a:p>
          <a:p>
            <a:endParaRPr lang="ru-RU" dirty="0"/>
          </a:p>
          <a:p>
            <a:r>
              <a:rPr lang="ru-RU" dirty="0"/>
              <a:t>Документ: Определение 8-го КСОЮ от 04.05.2023 N 88-9577/2023</a:t>
            </a:r>
          </a:p>
        </p:txBody>
      </p:sp>
    </p:spTree>
    <p:extLst>
      <p:ext uri="{BB962C8B-B14F-4D97-AF65-F5344CB8AC3E}">
        <p14:creationId xmlns="" xmlns:p14="http://schemas.microsoft.com/office/powerpoint/2010/main" val="3207011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7DF328-9C49-6D78-6F57-B0E2606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ВС РФ указал, что работодатель должен устанавливать тарифные ставки с учетом отраслевого соглашения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81495C-F5E0-35C4-E043-3D5FFADE05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571" y="2110811"/>
            <a:ext cx="10912979" cy="400797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Работники просили пересчитать им зарплату, так как месячные тарифные ставки были ниже, чем в отраслевом соглашении.</a:t>
            </a:r>
          </a:p>
          <a:p>
            <a:endParaRPr lang="ru-RU" dirty="0"/>
          </a:p>
          <a:p>
            <a:r>
              <a:rPr lang="ru-RU" dirty="0"/>
              <a:t>Суды требования не удовлетворили в том числе потому, что сотрудники получали больше закрепленного минимума по региону. Их зарплата превышала и среднюю по отрасли.</a:t>
            </a:r>
          </a:p>
          <a:p>
            <a:endParaRPr lang="ru-RU" dirty="0"/>
          </a:p>
          <a:p>
            <a:r>
              <a:rPr lang="ru-RU" dirty="0"/>
              <a:t>ВС РФ не поддержал такой подход. Отраслевое соглашение регулирует трудовые отношения наравне с ТК РФ. Организация могла отказаться от присоединения к нему, однако вовремя этого не сделала. Поскольку соглашение распространяется на работодателя, нужно соблюдать его условия.</a:t>
            </a:r>
          </a:p>
          <a:p>
            <a:endParaRPr lang="ru-RU" dirty="0"/>
          </a:p>
          <a:p>
            <a:r>
              <a:rPr lang="ru-RU" dirty="0"/>
              <a:t>Дело направили на новое рассмотрение.</a:t>
            </a:r>
          </a:p>
          <a:p>
            <a:endParaRPr lang="ru-RU" dirty="0"/>
          </a:p>
          <a:p>
            <a:r>
              <a:rPr lang="ru-RU" dirty="0"/>
              <a:t>Документ: Определение ВС РФ от 22.05.2023 N 32-КГПР23-4-К1</a:t>
            </a:r>
          </a:p>
        </p:txBody>
      </p:sp>
    </p:spTree>
    <p:extLst>
      <p:ext uri="{BB962C8B-B14F-4D97-AF65-F5344CB8AC3E}">
        <p14:creationId xmlns="" xmlns:p14="http://schemas.microsoft.com/office/powerpoint/2010/main" val="3034369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0DD6CB-AEBB-F6B8-94F2-8FEC5010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Если в заявлении работника нет даты ухода, его увольняют через 2 недели, напомнили суды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35D5D3-A861-5D79-EDD6-767E27FBAF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Сотрудник попросил его уволить, но дату ухода в заявлении не написал. Через 3 дня трудовой договор расторгли. Работник оспорил действия организации.</a:t>
            </a:r>
          </a:p>
          <a:p>
            <a:endParaRPr lang="ru-RU" dirty="0"/>
          </a:p>
          <a:p>
            <a:r>
              <a:rPr lang="ru-RU" dirty="0"/>
              <a:t>Апелляция и кассация признали увольнение незаконным. Обстоятельства и причины решения об уходе работодатель не выяснил. При выборе даты расторжения договора он не учел, что у сотрудника есть право передумать в течение 14 дней.</a:t>
            </a:r>
          </a:p>
          <a:p>
            <a:endParaRPr lang="ru-RU" dirty="0"/>
          </a:p>
          <a:p>
            <a:r>
              <a:rPr lang="ru-RU" dirty="0"/>
              <a:t>Отметим: в практике судов, например 9-го КСОЮ, и ранее встречался подобный подход.</a:t>
            </a:r>
          </a:p>
          <a:p>
            <a:endParaRPr lang="ru-RU" dirty="0"/>
          </a:p>
          <a:p>
            <a:r>
              <a:rPr lang="ru-RU" dirty="0" err="1"/>
              <a:t>Документ:Определение</a:t>
            </a:r>
            <a:r>
              <a:rPr lang="ru-RU" dirty="0"/>
              <a:t> 1-го КСОЮ от 03.04.2023 N 88-8143/2023</a:t>
            </a:r>
          </a:p>
        </p:txBody>
      </p:sp>
    </p:spTree>
    <p:extLst>
      <p:ext uri="{BB962C8B-B14F-4D97-AF65-F5344CB8AC3E}">
        <p14:creationId xmlns="" xmlns:p14="http://schemas.microsoft.com/office/powerpoint/2010/main" val="323402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A7BA31-97EB-7C8B-26B0-AA7F2974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80" y="225412"/>
            <a:ext cx="10364451" cy="98809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КС РФ: нельзя лишать стимулирующей части зарплаты из-за взыскания на весь период его 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9E4948-BE11-5DED-DF2B-DE9C12CA33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1114" y="1512606"/>
            <a:ext cx="11323178" cy="511998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Работнику вынесли 2 выговора и перестали начислять стимулирующие выплаты, которые входили в зарплату. Пока он не уволился, несколько месяцев из-за взыскания получал только оклад и надбавку за выслугу лет. Иногда доплачивали до МРОТ. Сотрудник оспорил наказание и попросил взыскать выплаты.</a:t>
            </a:r>
          </a:p>
          <a:p>
            <a:r>
              <a:rPr lang="ru-RU" dirty="0"/>
              <a:t>Суды нарушений в действиях работодателя не увидели. Они отметили, что стимулирующие выплаты — необязательная часть зарплаты. Лишение соответствовало локальным актам.</a:t>
            </a:r>
          </a:p>
          <a:p>
            <a:r>
              <a:rPr lang="ru-RU" dirty="0"/>
              <a:t>Работник обратился в КС РФ. Тот признал ч. 2 ст. 135 ТК РФ частично неконституционной. Она не должна позволять из-за дисциплинарного взыскания на весь период его действия лишать стимулирующей доли зарплаты или произвольно ее снижать. Наказание также не может препятствовать начислению </a:t>
            </a:r>
            <a:r>
              <a:rPr lang="ru-RU" dirty="0" err="1"/>
              <a:t>допвыплат</a:t>
            </a:r>
            <a:r>
              <a:rPr lang="ru-RU" dirty="0"/>
              <a:t>, которые зависят от участия персонала в отдельных видах деятельности и от результатов труда.</a:t>
            </a:r>
          </a:p>
          <a:p>
            <a:r>
              <a:rPr lang="ru-RU" dirty="0"/>
              <a:t>Взыскание можно учесть при премировании лишь за тот период, когда работника наказали. При этом снижать размер стимулирующей части зарплаты допустимо так, чтобы доход уменьшился не более чем на 20%.</a:t>
            </a:r>
          </a:p>
          <a:p>
            <a:endParaRPr lang="ru-RU" dirty="0"/>
          </a:p>
          <a:p>
            <a:r>
              <a:rPr lang="ru-RU" dirty="0"/>
              <a:t>КС РФ провел аналогию между произвольным лишением премии из-за проступка и штрафом, который применять нельзя. Он указал, что размер зарплаты следует устанавливать с учетом количества и качества труда, а также иных объективных критериев.</a:t>
            </a:r>
          </a:p>
          <a:p>
            <a:endParaRPr lang="ru-RU" dirty="0"/>
          </a:p>
          <a:p>
            <a:r>
              <a:rPr lang="ru-RU" dirty="0"/>
              <a:t>Пока норму не изменят, работодатели должны учитывать данный подход.</a:t>
            </a:r>
          </a:p>
          <a:p>
            <a:endParaRPr lang="ru-RU" dirty="0"/>
          </a:p>
          <a:p>
            <a:r>
              <a:rPr lang="ru-RU" dirty="0"/>
              <a:t>Документ: Постановление КС РФ от 15.06.2023 N 32-П</a:t>
            </a:r>
          </a:p>
        </p:txBody>
      </p:sp>
    </p:spTree>
    <p:extLst>
      <p:ext uri="{BB962C8B-B14F-4D97-AF65-F5344CB8AC3E}">
        <p14:creationId xmlns="" xmlns:p14="http://schemas.microsoft.com/office/powerpoint/2010/main" val="1612237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BCE191-C4D3-1CD0-C715-66C863D9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8713"/>
            <a:ext cx="10364451" cy="114989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Отпуск из-за больничного продлили без согласования с сотрудником — суды нарушений не увидели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2E6759-9C0B-82B4-D2CF-2D597C8533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118" y="1811708"/>
            <a:ext cx="10602482" cy="397949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работника не спросили согласия на перенос отпуска, который совпал с временной нетрудоспособностью.</a:t>
            </a:r>
          </a:p>
          <a:p>
            <a:endParaRPr lang="ru-RU" dirty="0"/>
          </a:p>
          <a:p>
            <a:r>
              <a:rPr lang="ru-RU" dirty="0"/>
              <a:t>Три инстанции признали действия работодателя законными. Он не должен согласовывать с сотрудником продление отпуска из-за больничного, хотя может учесть его пожелания.</a:t>
            </a:r>
          </a:p>
          <a:p>
            <a:endParaRPr lang="ru-RU" dirty="0"/>
          </a:p>
          <a:p>
            <a:r>
              <a:rPr lang="ru-RU" dirty="0"/>
              <a:t>Также отклонили довод о том, что ранее отдых перенесли без учета мнения профсоюза. Кассация указала, что в таких случаях его не требуют. К профсоюзу обращаются, только когда формируют график.</a:t>
            </a:r>
          </a:p>
          <a:p>
            <a:endParaRPr lang="ru-RU" dirty="0"/>
          </a:p>
          <a:p>
            <a:r>
              <a:rPr lang="ru-RU" dirty="0"/>
              <a:t>Продлить или перенести отпуск из-за больничного поможет готовое решение.</a:t>
            </a:r>
          </a:p>
          <a:p>
            <a:endParaRPr lang="ru-RU" dirty="0"/>
          </a:p>
          <a:p>
            <a:r>
              <a:rPr lang="ru-RU" dirty="0"/>
              <a:t>Документ: Определение 7-го КСОЮ от 18.05.2023 N 88-7547/2023</a:t>
            </a:r>
          </a:p>
        </p:txBody>
      </p:sp>
    </p:spTree>
    <p:extLst>
      <p:ext uri="{BB962C8B-B14F-4D97-AF65-F5344CB8AC3E}">
        <p14:creationId xmlns="" xmlns:p14="http://schemas.microsoft.com/office/powerpoint/2010/main" val="156141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FB0F27-55DC-8D3A-839A-FA073108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/>
              <a:t>Гарантии работникам с детьми-инвалидами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7CF00C-ABD5-B470-A958-A6FF8D9E2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Один из родителей, опекун или попечитель сможет раз в год брать подряд до 24 оплачиваемых дней. Отдых не должен выходить за пределы общего числа дополнительных выходных, которые сотрудник не использовал для ухода за детьми-инвалидами в данном календарном году.</a:t>
            </a:r>
          </a:p>
          <a:p>
            <a:endParaRPr lang="ru-RU" dirty="0"/>
          </a:p>
          <a:p>
            <a:r>
              <a:rPr lang="ru-RU" dirty="0"/>
              <a:t>Родители могут делить между собой неиспользованные выходные. Переносить их на другой календарный год нельзя.</a:t>
            </a:r>
          </a:p>
          <a:p>
            <a:endParaRPr lang="ru-RU" dirty="0"/>
          </a:p>
          <a:p>
            <a:r>
              <a:rPr lang="ru-RU" dirty="0"/>
              <a:t>График предоставления более 4 дней подряд и срок подачи заявлений нужно согласовывать с работодателем. Заявления сотрудники должны заполнять по форме.</a:t>
            </a:r>
          </a:p>
        </p:txBody>
      </p:sp>
    </p:spTree>
    <p:extLst>
      <p:ext uri="{BB962C8B-B14F-4D97-AF65-F5344CB8AC3E}">
        <p14:creationId xmlns="" xmlns:p14="http://schemas.microsoft.com/office/powerpoint/2010/main" val="406211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D5DA31-77FB-158E-6E99-182D10B9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42" y="220767"/>
            <a:ext cx="10364451" cy="114789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КС РФ: оплату за сверхурочную работу надо считать с учетом компенсационных и стимулирующих выплат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936ADC-9353-7F65-C050-8D8566CB42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490908"/>
          </a:xfrm>
        </p:spPr>
        <p:txBody>
          <a:bodyPr>
            <a:normAutofit/>
          </a:bodyPr>
          <a:lstStyle/>
          <a:p>
            <a:r>
              <a:rPr lang="ru-RU" dirty="0"/>
              <a:t>Нормы ч. 1 ст. 152 ТК РФ суд признал неконституционными в той части, в которой они допускают оплату сверхурочной работы исходя лишь из тарифной ставки или оклада (должностного оклада) без компенсационных и стимулирующих выплат.</a:t>
            </a:r>
          </a:p>
          <a:p>
            <a:r>
              <a:rPr lang="ru-RU" dirty="0"/>
              <a:t>Федеральному законодателю поручено внести в ТК РФ изменения. Ему нужно предусмотреть конкретный порядок определения размера повышенной оплаты сверхурочной работы. Этот порядок должен обеспечить такую оплату в большем размере по сравнению с оплатой за аналогичную работу, выполняемую в пределах установленной длительности рабочего времени.</a:t>
            </a:r>
          </a:p>
          <a:p>
            <a:r>
              <a:rPr lang="ru-RU" dirty="0"/>
              <a:t>Документ: Постановление КС РФ от 27.06.2023 N 35-П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5643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36D37-316D-79DE-E8C8-0ECBFB0D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05" y="196553"/>
            <a:ext cx="10364451" cy="1052466"/>
          </a:xfrm>
        </p:spPr>
        <p:txBody>
          <a:bodyPr>
            <a:normAutofit/>
          </a:bodyPr>
          <a:lstStyle/>
          <a:p>
            <a:r>
              <a:rPr lang="ru-RU" sz="2800" dirty="0"/>
              <a:t>ВС РФ: нельзя уволить за повторный проступок без доказательств учета тяжести нарушения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993CB5-6483-EB40-6630-42EC775581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1405" y="1606610"/>
            <a:ext cx="10614502" cy="445235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 невыполнение поручений работнику объявили выговор, а затем уволили. Он оспорил действия организации. Задания выходили за рамки должностных обязанностей, не соответствовали его образованию, опыту, профилю бригады.</a:t>
            </a:r>
          </a:p>
          <a:p>
            <a:endParaRPr lang="ru-RU" dirty="0"/>
          </a:p>
          <a:p>
            <a:r>
              <a:rPr lang="ru-RU" dirty="0"/>
              <a:t>Три инстанции признали наказания законными, но ВС РФ с ними не согласился. Работодатель не представил доказательства того, что учел:</a:t>
            </a:r>
          </a:p>
          <a:p>
            <a:endParaRPr lang="ru-RU" dirty="0"/>
          </a:p>
          <a:p>
            <a:r>
              <a:rPr lang="ru-RU" dirty="0"/>
              <a:t>тяжесть проступка;</a:t>
            </a:r>
          </a:p>
          <a:p>
            <a:r>
              <a:rPr lang="ru-RU" dirty="0"/>
              <a:t>обстоятельства, при которых он совершен;</a:t>
            </a:r>
          </a:p>
          <a:p>
            <a:r>
              <a:rPr lang="ru-RU" dirty="0"/>
              <a:t>предшествующее поведение работника;</a:t>
            </a:r>
          </a:p>
          <a:p>
            <a:r>
              <a:rPr lang="ru-RU" dirty="0"/>
              <a:t>его отношение к труду.</a:t>
            </a:r>
          </a:p>
          <a:p>
            <a:r>
              <a:rPr lang="ru-RU" dirty="0"/>
              <a:t>Суды не исследовали доводы о несоразмерности наказания. За 12 лет работы у сотрудника не было взысканий, он получал премии за высокие показатели, успешно проходил аттестацию. Дело направлено на новое рассмотрение.</a:t>
            </a:r>
          </a:p>
          <a:p>
            <a:r>
              <a:rPr lang="ru-RU" dirty="0"/>
              <a:t>Документ: Определение ВС РФ от 05.06.2023 N 5-КГ23-29-К2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4908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B005CF-EE95-1042-1691-E75F66DB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136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Суды восстановили работника, который в день сокращения взял больничный, но не сообщил о нем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9DA3A7-3F1C-B3F8-4941-D8D10DF343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656" y="1692068"/>
            <a:ext cx="10781944" cy="49394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Должность сотрудника сократили. В день увольнения он обращался за медпомощью, ему открыли электронный листок нетрудоспособности. Работник не рассказал об этом, когда подписывал приказ о прекращении договора, а после подал иск.</a:t>
            </a:r>
          </a:p>
          <a:p>
            <a:endParaRPr lang="ru-RU" dirty="0"/>
          </a:p>
          <a:p>
            <a:r>
              <a:rPr lang="ru-RU" dirty="0"/>
              <a:t>Апелляция и кассация восстановили сотрудника. С помощью сервиса "Социальный электронный документооборот" работодатель может оперативно получать сведения о больничных. Однако он загрузил листок нетрудоспособности в свою систему только спустя месяц после сокращения.</a:t>
            </a:r>
          </a:p>
          <a:p>
            <a:endParaRPr lang="ru-RU" dirty="0"/>
          </a:p>
          <a:p>
            <a:r>
              <a:rPr lang="ru-RU" dirty="0"/>
              <a:t>За работу с электронными больничными отвечает организация. Суды не посчитали, что сотрудник злоупотребил правом.</a:t>
            </a:r>
          </a:p>
          <a:p>
            <a:endParaRPr lang="ru-RU" dirty="0"/>
          </a:p>
          <a:p>
            <a:r>
              <a:rPr lang="ru-RU" dirty="0"/>
              <a:t>Отметим: ранее практика складывалась иначе. ВС РФ указывал, что работники не должны скрывать нетрудоспособность при увольнении. Суды, например 2-й КСОЮ и 5-й КСОЮ, расценивали такие действия как злоупотребление правом.</a:t>
            </a:r>
          </a:p>
          <a:p>
            <a:endParaRPr lang="ru-RU" dirty="0"/>
          </a:p>
          <a:p>
            <a:r>
              <a:rPr lang="ru-RU" dirty="0"/>
              <a:t>Документ: Определение 1-го КСОЮ от 29.05.2023 N 88-15130/2023</a:t>
            </a:r>
          </a:p>
        </p:txBody>
      </p:sp>
    </p:spTree>
    <p:extLst>
      <p:ext uri="{BB962C8B-B14F-4D97-AF65-F5344CB8AC3E}">
        <p14:creationId xmlns="" xmlns:p14="http://schemas.microsoft.com/office/powerpoint/2010/main" val="2506582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08BC56-6F76-A079-BC44-451F045C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10888"/>
            <a:ext cx="10364451" cy="855913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При сокращении совместителю не предложили вакансии с полной ставкой — кассация нарушений не увидела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E2C00E-4FBD-D4CB-D89C-3BADCE7C9F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Кроме основной должности сотрудник занимал еще одну на 0,25 ставки по внутреннему совместительству. Ее решили сократить. Работнику предлагали вакансии только с частичной занятостью, но он на них не согласился. Действия организации сотрудник оспорил.</a:t>
            </a:r>
          </a:p>
          <a:p>
            <a:endParaRPr lang="ru-RU" dirty="0"/>
          </a:p>
          <a:p>
            <a:r>
              <a:rPr lang="ru-RU" dirty="0"/>
              <a:t>Кассация поддержала вывод первой инстанции о том, что сокращение законно. По совместительству можно трудиться не более 4 часов в день. Работа на </a:t>
            </a:r>
            <a:r>
              <a:rPr lang="ru-RU" dirty="0" err="1"/>
              <a:t>непредложенных</a:t>
            </a:r>
            <a:r>
              <a:rPr lang="ru-RU" dirty="0"/>
              <a:t> должностях требовала полной занятости. Поэтому выбрать их сотрудник не мог.</a:t>
            </a:r>
          </a:p>
          <a:p>
            <a:endParaRPr lang="ru-RU" dirty="0"/>
          </a:p>
          <a:p>
            <a:r>
              <a:rPr lang="ru-RU" dirty="0"/>
              <a:t>Документ: Определение 4-го КСОЮ от 19.04.2023 по делу N 88-11577/2023</a:t>
            </a:r>
          </a:p>
        </p:txBody>
      </p:sp>
    </p:spTree>
    <p:extLst>
      <p:ext uri="{BB962C8B-B14F-4D97-AF65-F5344CB8AC3E}">
        <p14:creationId xmlns="" xmlns:p14="http://schemas.microsoft.com/office/powerpoint/2010/main" val="2488195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54DC75-E952-62A6-CF2B-30815C11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24" y="179462"/>
            <a:ext cx="10364451" cy="992645"/>
          </a:xfrm>
        </p:spPr>
        <p:txBody>
          <a:bodyPr>
            <a:normAutofit/>
          </a:bodyPr>
          <a:lstStyle/>
          <a:p>
            <a:r>
              <a:rPr lang="ru-RU" sz="2800" dirty="0"/>
              <a:t>Суды не согласились с наказанием работника, который опоздал с обеда на 7 минут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0BF8ED-FD22-8E27-438A-923BD9468D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10056"/>
            <a:ext cx="10363826" cy="438114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ПВТР установили, что сотрудники отдыхают и обедают 30 мин. в период с 12:00 до 14:00. Так как по данным пропускной системы работник в этот интервал отсутствовал на 7 мин. дольше, ему объявили замечание. Сотрудник его оспорил.</a:t>
            </a:r>
          </a:p>
          <a:p>
            <a:endParaRPr lang="ru-RU" dirty="0"/>
          </a:p>
          <a:p>
            <a:r>
              <a:rPr lang="ru-RU" dirty="0"/>
              <a:t>Апелляция и кассация признали наказание незаконным. Оно не соответствует тяжести проступка. Сотрудник много лет работал в организации и не имел других взысканий. Его действия не повлекли негативных последствий.</a:t>
            </a:r>
          </a:p>
          <a:p>
            <a:endParaRPr lang="ru-RU" dirty="0"/>
          </a:p>
          <a:p>
            <a:r>
              <a:rPr lang="ru-RU" dirty="0"/>
              <a:t>Отметим, подобная практика по незначительным опозданиям встречалась и ранее. Например, на сторону работника встал Липецкий областной суд. Аналогичную позицию занял 1-й КСОЮ, когда врач задержался с обеда, поскольку ушел на него позже из-за того, что завершал осмотр.</a:t>
            </a:r>
          </a:p>
          <a:p>
            <a:endParaRPr lang="ru-RU" dirty="0"/>
          </a:p>
          <a:p>
            <a:r>
              <a:rPr lang="ru-RU" dirty="0"/>
              <a:t>Если же опоздания систематические, суды могут признать наказание законным. В частности, при таких обстоятельствах работодателя поддержал 3-й КСОЮ.</a:t>
            </a:r>
          </a:p>
          <a:p>
            <a:endParaRPr lang="ru-RU" dirty="0"/>
          </a:p>
          <a:p>
            <a:r>
              <a:rPr lang="ru-RU" dirty="0"/>
              <a:t>Документ: Определение 3-го КСОЮ от 07.06.2023 N 88-12282/2023</a:t>
            </a:r>
          </a:p>
        </p:txBody>
      </p:sp>
    </p:spTree>
    <p:extLst>
      <p:ext uri="{BB962C8B-B14F-4D97-AF65-F5344CB8AC3E}">
        <p14:creationId xmlns="" xmlns:p14="http://schemas.microsoft.com/office/powerpoint/2010/main" val="532281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DAE446-2DC1-592C-0473-CC4D78E2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16194"/>
            <a:ext cx="10364451" cy="89864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КС РФ запретил отказывать в выплате обещанного выходного пособия при увольнении по соглашению сторон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5D661B-6CA7-84D2-D897-C1F9B8FAA6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5494" y="1905712"/>
            <a:ext cx="10252105" cy="388548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Положения ч. 8 ст. 178 ТК РФ о дополнительных выходных пособиях признали конституционными. При этом разъяснили смысл нормы. Нельзя отказать уволенному работнику в компенсации, которую предусмотрели в трудовом договоре или соглашении о его расторжении.</a:t>
            </a:r>
          </a:p>
          <a:p>
            <a:endParaRPr lang="ru-RU" dirty="0"/>
          </a:p>
          <a:p>
            <a:r>
              <a:rPr lang="ru-RU" dirty="0"/>
              <a:t>Выплату нужно произвести, даже если при ее согласовании руководитель организации действовал недобросовестно и неразумно. В этом случае ответственность должен нести он, а не работник.</a:t>
            </a:r>
          </a:p>
          <a:p>
            <a:endParaRPr lang="ru-RU" dirty="0"/>
          </a:p>
          <a:p>
            <a:r>
              <a:rPr lang="ru-RU" dirty="0"/>
              <a:t>КС РФ поставил точку в вопросе о выходном пособии при увольнении по соглашению сторон. Ранее суды трактовали норму по-разному. Иногда во взыскании отказывали, так как выплата не упоминалась в законе, коллективном договоре, локальных актах работодателя.</a:t>
            </a:r>
          </a:p>
          <a:p>
            <a:endParaRPr lang="ru-RU" dirty="0"/>
          </a:p>
          <a:p>
            <a:r>
              <a:rPr lang="ru-RU" dirty="0"/>
              <a:t>Документ: Постановление КС РФ от 13.07.2023 N 40-П</a:t>
            </a:r>
          </a:p>
        </p:txBody>
      </p:sp>
    </p:spTree>
    <p:extLst>
      <p:ext uri="{BB962C8B-B14F-4D97-AF65-F5344CB8AC3E}">
        <p14:creationId xmlns="" xmlns:p14="http://schemas.microsoft.com/office/powerpoint/2010/main" val="2645817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60135-DF78-1951-66CB-06386E2F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63" y="381804"/>
            <a:ext cx="10364451" cy="684997"/>
          </a:xfrm>
        </p:spPr>
        <p:txBody>
          <a:bodyPr>
            <a:normAutofit/>
          </a:bodyPr>
          <a:lstStyle/>
          <a:p>
            <a:r>
              <a:rPr lang="ru-RU" sz="3200" dirty="0"/>
              <a:t>Полная материальная ответственность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28FF0D-4547-4958-1761-CF91B625FD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Если в трудовой договор заместителя руководителя или главбуха не включили условие о полной </a:t>
            </a:r>
            <a:r>
              <a:rPr lang="ru-RU" dirty="0" err="1"/>
              <a:t>матответственности</a:t>
            </a:r>
            <a:r>
              <a:rPr lang="ru-RU" dirty="0"/>
              <a:t>, это не значит, что работника нельзя к ней привлечь по другим основаниям. Речь идет, например, о случае, когда сотрудник причинил ущерб умышленно.</a:t>
            </a:r>
          </a:p>
          <a:p>
            <a:endParaRPr lang="ru-RU" dirty="0"/>
          </a:p>
          <a:p>
            <a:r>
              <a:rPr lang="ru-RU" dirty="0"/>
              <a:t>ВС РФ также отметил: чтобы определить обстоятельства и размер ущерба, служебную проверку можно провести и после увольнения работника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09444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8ABD9C-9B9D-5BDD-11E4-9A09204E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77894"/>
          </a:xfrm>
        </p:spPr>
        <p:txBody>
          <a:bodyPr>
            <a:normAutofit/>
          </a:bodyPr>
          <a:lstStyle/>
          <a:p>
            <a:r>
              <a:rPr lang="ru-RU" sz="2800" dirty="0"/>
              <a:t>Отказ в переводе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24A66E-D2FE-A25B-0CD5-95B7152368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Нельзя отказывать в приеме на вакансию не из-за деловых качеств в том числе тем, кто уже работает в организации и претендует на новое место в порядке перевода. Если такой сотрудник не подходит на должность, то по запросу ему нужно сообщить причину. Разъяснить ее следует в течение 7 рабочих дней письменно .</a:t>
            </a:r>
          </a:p>
        </p:txBody>
      </p:sp>
    </p:spTree>
    <p:extLst>
      <p:ext uri="{BB962C8B-B14F-4D97-AF65-F5344CB8AC3E}">
        <p14:creationId xmlns="" xmlns:p14="http://schemas.microsoft.com/office/powerpoint/2010/main" val="2202986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0EBFD-76F1-D248-DCAE-ED0D0634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Увольнение по собственному желанию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A6D560-95B2-0678-7C73-947D643585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расторжении трудового договора по инициативе работника важно, действовал ли он добровольно и осознанно, когда предупреждал об уходе. Если нет, это может стать причиной для восстановления в должности. На решение не повлияет даже то, что заявление пытались отозвать уже после увольнения.</a:t>
            </a:r>
          </a:p>
          <a:p>
            <a:endParaRPr lang="ru-RU" dirty="0"/>
          </a:p>
          <a:p>
            <a:r>
              <a:rPr lang="ru-RU" dirty="0"/>
              <a:t>ВС РФ отметил: суды должны среди прочего выяснить, узнавал ли работодатель причину, по которой сотрудник хочет уйти, и разъяснял ли ему последствия такого решения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731128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D93CE-9548-69F3-9153-3C6907D0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0085"/>
          </a:xfrm>
        </p:spPr>
        <p:txBody>
          <a:bodyPr>
            <a:normAutofit/>
          </a:bodyPr>
          <a:lstStyle/>
          <a:p>
            <a:r>
              <a:rPr lang="ru-RU" sz="2800" dirty="0"/>
              <a:t>Квотирование рабочих мест для 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491A76-D5CE-1080-5D0A-5CCD6CD64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6213" y="1871530"/>
            <a:ext cx="10491387" cy="391967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Заполнение квоты для инвалидов зависит не только от работодателя, но и от воли граждан на трудоустройство.</a:t>
            </a:r>
          </a:p>
          <a:p>
            <a:endParaRPr lang="ru-RU" dirty="0"/>
          </a:p>
          <a:p>
            <a:r>
              <a:rPr lang="ru-RU" dirty="0"/>
              <a:t>ВС РФ указал: несмотря на то, что организация не приняла нужное количество инвалидов, она все равно исполнила обязанности по квотированию. Она передавала информацию о </a:t>
            </a:r>
            <a:r>
              <a:rPr lang="ru-RU" dirty="0" err="1"/>
              <a:t>спецместах</a:t>
            </a:r>
            <a:r>
              <a:rPr lang="ru-RU" dirty="0"/>
              <a:t> в службу занятости, собеседовала претендентов, не отказывалась и не уклонялась от трудоустройства инвалидов. Предписание об устранении нарушений признали незаконным (п. 31 обзора).</a:t>
            </a:r>
          </a:p>
          <a:p>
            <a:endParaRPr lang="ru-RU" dirty="0"/>
          </a:p>
          <a:p>
            <a:r>
              <a:rPr lang="ru-RU" dirty="0"/>
              <a:t>Документ: Обзор судебной практики N 2 (2023) (утв. Президиумом ВС РФ 19.07.2023)</a:t>
            </a:r>
          </a:p>
        </p:txBody>
      </p:sp>
    </p:spTree>
    <p:extLst>
      <p:ext uri="{BB962C8B-B14F-4D97-AF65-F5344CB8AC3E}">
        <p14:creationId xmlns="" xmlns:p14="http://schemas.microsoft.com/office/powerpoint/2010/main" val="365178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11FF00-679C-DB8A-577D-DF70EFAF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73464"/>
            <a:ext cx="9692640" cy="57182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Форма заявления, утвержденная Минтрудом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B1BA89F-F020-F7E8-3F34-57FA40A48C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462" y="924632"/>
            <a:ext cx="5065329" cy="578381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B86D331C-0164-B2AE-94ED-FFADD0BE7A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4766" y="1350235"/>
            <a:ext cx="5324030" cy="3563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0460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BA8681-F139-D231-097D-D5A007F1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87" y="230736"/>
            <a:ext cx="10364451" cy="650814"/>
          </a:xfrm>
        </p:spPr>
        <p:txBody>
          <a:bodyPr>
            <a:normAutofit/>
          </a:bodyPr>
          <a:lstStyle/>
          <a:p>
            <a:r>
              <a:rPr lang="ru-RU" sz="3200" dirty="0"/>
              <a:t>Срочный трудовой договор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34E27E-4969-D584-C36F-EDE50FE5B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6195" y="881551"/>
            <a:ext cx="10961406" cy="56645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Когда работник достиг пенсионного возраста, договор на неопределенный срок заменили на срочный, а затем несколько раз перезаключали его. Сотрудник это оспорил.</a:t>
            </a:r>
          </a:p>
          <a:p>
            <a:r>
              <a:rPr lang="ru-RU" dirty="0"/>
              <a:t>Суды не увидели нарушений, но кассация с ними не согласилась и потребовала нового рассмотрения.</a:t>
            </a:r>
          </a:p>
          <a:p>
            <a:r>
              <a:rPr lang="ru-RU" b="1" i="1" dirty="0"/>
              <a:t>Мнение судов:</a:t>
            </a:r>
          </a:p>
          <a:p>
            <a:r>
              <a:rPr lang="ru-RU" dirty="0"/>
              <a:t>Стороны добровольно выбрали срочный характер отношений, работник подписал договор, согласился с его условиями.</a:t>
            </a:r>
          </a:p>
          <a:p>
            <a:r>
              <a:rPr lang="ru-RU" dirty="0"/>
              <a:t>Так как истец ― пенсионер по возрасту, с ним можно заключить договор на определенный срок.</a:t>
            </a:r>
          </a:p>
          <a:p>
            <a:r>
              <a:rPr lang="ru-RU" b="1" i="1" dirty="0"/>
              <a:t>Позиция кассации</a:t>
            </a:r>
            <a:r>
              <a:rPr lang="ru-RU" dirty="0"/>
              <a:t>:</a:t>
            </a:r>
          </a:p>
          <a:p>
            <a:r>
              <a:rPr lang="ru-RU" dirty="0"/>
              <a:t>У организации нет права переоформить договор на срочный, когда сотрудник стал пенсионером по возрасту. Подписать его можно только с тем, кто поступает на работу.</a:t>
            </a:r>
          </a:p>
          <a:p>
            <a:r>
              <a:rPr lang="ru-RU" dirty="0"/>
              <a:t>Прекращение отношений было формальным. Новые приказы о приеме выносили до того, как истекали предыдущие договоры.</a:t>
            </a:r>
          </a:p>
          <a:p>
            <a:r>
              <a:rPr lang="ru-RU" dirty="0"/>
              <a:t>Истец отмечал, что трудовую книжку при увольнениях не выдавали. Фактически отношения были непрерывными.</a:t>
            </a:r>
          </a:p>
          <a:p>
            <a:r>
              <a:rPr lang="ru-RU" dirty="0"/>
              <a:t>Суды не проверили доводы о вынужденном перезаключении трудовых договоров.</a:t>
            </a:r>
          </a:p>
          <a:p>
            <a:r>
              <a:rPr lang="ru-RU" dirty="0"/>
              <a:t>В договорах не упомянули основания срочности, пенсионный статус работника.</a:t>
            </a:r>
          </a:p>
          <a:p>
            <a:r>
              <a:rPr lang="ru-RU" dirty="0"/>
              <a:t>Документ: Определение 2-го КСОЮ от 11.05.2023 по делу N 88-10676/2023</a:t>
            </a:r>
          </a:p>
        </p:txBody>
      </p:sp>
    </p:spTree>
    <p:extLst>
      <p:ext uri="{BB962C8B-B14F-4D97-AF65-F5344CB8AC3E}">
        <p14:creationId xmlns="" xmlns:p14="http://schemas.microsoft.com/office/powerpoint/2010/main" val="2490953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0FC805-1FA9-C5FC-5F80-79FF1F80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66" y="94003"/>
            <a:ext cx="10364451" cy="684997"/>
          </a:xfrm>
        </p:spPr>
        <p:txBody>
          <a:bodyPr>
            <a:normAutofit/>
          </a:bodyPr>
          <a:lstStyle/>
          <a:p>
            <a:r>
              <a:rPr lang="ru-RU" sz="3200" dirty="0"/>
              <a:t>Доплата за совмещение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4F59D3-268C-B340-2E18-3481436202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748" y="1110953"/>
            <a:ext cx="10765165" cy="547785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должностной инструкции сторожа установили обязанность по уборке территории. После увольнения он решил взыскать в т.ч. доплату за совмещение. Суды отказали, а кассация не поддержала подход и направила дело на новое рассмотрение в апелляцию.</a:t>
            </a:r>
          </a:p>
          <a:p>
            <a:endParaRPr lang="ru-RU" dirty="0"/>
          </a:p>
          <a:p>
            <a:r>
              <a:rPr lang="ru-RU" b="1" i="1" dirty="0"/>
              <a:t>Мнение судов:</a:t>
            </a:r>
            <a:endParaRPr lang="ru-RU" dirty="0"/>
          </a:p>
          <a:p>
            <a:r>
              <a:rPr lang="ru-RU" dirty="0"/>
              <a:t>Так как обязанности по уборке закрепили в инструкции, работник должен был выполнять их без доплаты.</a:t>
            </a:r>
          </a:p>
          <a:p>
            <a:r>
              <a:rPr lang="ru-RU" dirty="0"/>
              <a:t>Доводы о принудительном привлечении к труду по иной профессии отклонили.</a:t>
            </a:r>
          </a:p>
          <a:p>
            <a:r>
              <a:rPr lang="ru-RU" b="1" i="1" dirty="0"/>
              <a:t>Позиция кассации:</a:t>
            </a:r>
            <a:endParaRPr lang="ru-RU" dirty="0"/>
          </a:p>
          <a:p>
            <a:r>
              <a:rPr lang="ru-RU" dirty="0"/>
              <a:t>Трудовую функцию сторожа, которую работодатель закрепил в локальном акте, не соотнесли с квалификационным справочником, а также тарифно-квалификационной характеристикой. При подготовке должностных инструкций нужно учитывать эти документы.</a:t>
            </a:r>
          </a:p>
          <a:p>
            <a:r>
              <a:rPr lang="ru-RU" dirty="0"/>
              <a:t>Обязанность по уборке территории относят к работе дворника.</a:t>
            </a:r>
          </a:p>
          <a:p>
            <a:r>
              <a:rPr lang="ru-RU" dirty="0"/>
              <a:t>За дополнительные функции по другой должности сотруднику положена доплата.</a:t>
            </a:r>
          </a:p>
          <a:p>
            <a:r>
              <a:rPr lang="ru-RU" dirty="0"/>
              <a:t>Документ: Определение 3-го КСОЮ от 07.06.2023 N 88-11613/2023</a:t>
            </a:r>
          </a:p>
        </p:txBody>
      </p:sp>
    </p:spTree>
    <p:extLst>
      <p:ext uri="{BB962C8B-B14F-4D97-AF65-F5344CB8AC3E}">
        <p14:creationId xmlns="" xmlns:p14="http://schemas.microsoft.com/office/powerpoint/2010/main" val="671620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BB2D5A-12F1-23EE-4C41-4FF4B108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9642"/>
            <a:ext cx="10364451" cy="1486968"/>
          </a:xfrm>
        </p:spPr>
        <p:txBody>
          <a:bodyPr>
            <a:normAutofit/>
          </a:bodyPr>
          <a:lstStyle/>
          <a:p>
            <a:r>
              <a:rPr lang="ru-RU" sz="2800" dirty="0"/>
              <a:t>Суды признали увольнение за пересылку конфиденциальных данных на личную почту слишком строгим наказанием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6AC403-0F46-B0F0-BE79-4EF796462F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Сотрудник отправил несколько писем с корпоративного адреса на личный со сведениями, которые составляют коммерческую тайну. Его уволили за разглашение охраняемой информации.</a:t>
            </a:r>
          </a:p>
          <a:p>
            <a:endParaRPr lang="ru-RU" dirty="0"/>
          </a:p>
          <a:p>
            <a:r>
              <a:rPr lang="ru-RU" dirty="0"/>
              <a:t>При выборе взыскания не учли, что сотрудник долго работал в компании без нареканий. Суды признали увольнение незаконным. Работодатель не принял во внимание тяжесть проступка, необоснованно применил крайнюю меру ответственности.</a:t>
            </a:r>
          </a:p>
          <a:p>
            <a:endParaRPr lang="ru-RU" dirty="0"/>
          </a:p>
          <a:p>
            <a:r>
              <a:rPr lang="ru-RU" dirty="0"/>
              <a:t>Документ: Определение 5-го КСОЮ от 25.05.2023 по делу N 88-4285/2023</a:t>
            </a:r>
          </a:p>
        </p:txBody>
      </p:sp>
    </p:spTree>
    <p:extLst>
      <p:ext uri="{BB962C8B-B14F-4D97-AF65-F5344CB8AC3E}">
        <p14:creationId xmlns="" xmlns:p14="http://schemas.microsoft.com/office/powerpoint/2010/main" val="1546774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D8267-4CAE-B9F6-D0D0-BB18F77E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Видеонаблюдение в комнате отдыха персонала нарушает права работников на частную жизнь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52B390-B306-9C6C-3FE5-B531BB2747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290" y="2367092"/>
            <a:ext cx="10850310" cy="401661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Сотрудник требовал в суде признать, что работодатель незаконно установил камеру в помещении для отдыха и питания, и обязать демонтировать ее. Ранее истец сам отключил камеру, его предупредили, что за повторную попытку накажут.</a:t>
            </a:r>
          </a:p>
          <a:p>
            <a:endParaRPr lang="ru-RU" dirty="0"/>
          </a:p>
          <a:p>
            <a:r>
              <a:rPr lang="ru-RU" dirty="0"/>
              <a:t>Суды отметили: видеонаблюдение в комнате отдыха недопустимо. Можно установить камеры на рабочих местах, в производственных помещениях, на территории организации для целей, связанных с исполнением должностных обязанностей. При этом сотрудников нужно уведомить о наблюдении и зонах видимости камер.</a:t>
            </a:r>
          </a:p>
          <a:p>
            <a:endParaRPr lang="ru-RU" dirty="0"/>
          </a:p>
          <a:p>
            <a:r>
              <a:rPr lang="ru-RU" dirty="0"/>
              <a:t>К допустимым целям суды отнесли: эффективность производства, контроль и учет рабочего времени, повышение производительности труда. Размещение камер в помещении для отдыха им не соответствует, нарушает права сотрудников на неприкосновенность частной жизни.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Документ: Определение 3-го КСОЮ от 03.07.2023 N 88-14171/2023</a:t>
            </a:r>
          </a:p>
        </p:txBody>
      </p:sp>
    </p:spTree>
    <p:extLst>
      <p:ext uri="{BB962C8B-B14F-4D97-AF65-F5344CB8AC3E}">
        <p14:creationId xmlns="" xmlns:p14="http://schemas.microsoft.com/office/powerpoint/2010/main" val="1630952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4D096-F44E-4627-91A0-3BCB9709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38" y="205099"/>
            <a:ext cx="10364451" cy="97555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Суд восстановил работника, который написал заявление об уходе в период психического расстройства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21AB50-5E72-E370-1D23-17079CB7E4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038" y="1461332"/>
            <a:ext cx="10594562" cy="43298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Сотрудника уволили по его инициативе. После ухода он обратился к психиатру, а затем оспорил расторжение договора, так как подал заявление недобровольно.</a:t>
            </a:r>
          </a:p>
          <a:p>
            <a:endParaRPr lang="ru-RU" dirty="0"/>
          </a:p>
          <a:p>
            <a:r>
              <a:rPr lang="ru-RU" dirty="0"/>
              <a:t>Три инстанции пришли к выводу: работника надо восстановить. Они не увидели принуждения к увольнению со стороны организации, тем не менее экспертиза выявила, что сотрудник написал заявление в период психического расстройства. Он не мог понимать значение своих действий и руководить ими. Воля на увольнение отсутствовала ввиду состояния здоровья.</a:t>
            </a:r>
          </a:p>
          <a:p>
            <a:endParaRPr lang="ru-RU" dirty="0"/>
          </a:p>
          <a:p>
            <a:r>
              <a:rPr lang="ru-RU"/>
              <a:t>Документ: Определение </a:t>
            </a:r>
            <a:r>
              <a:rPr lang="ru-RU" dirty="0"/>
              <a:t>1-го КСОЮ от 01.08.2023 по делу N 88-24959/2023</a:t>
            </a:r>
          </a:p>
        </p:txBody>
      </p:sp>
    </p:spTree>
    <p:extLst>
      <p:ext uri="{BB962C8B-B14F-4D97-AF65-F5344CB8AC3E}">
        <p14:creationId xmlns="" xmlns:p14="http://schemas.microsoft.com/office/powerpoint/2010/main" val="3375052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7F6933-1687-A223-8E44-5ACBF0A7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4921"/>
            <a:ext cx="10364451" cy="112804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При увольнении сотрудник не сказал, что отозвал заявление по почте, - суды его не восстановили (28.08.2023)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4BE11D-B4F7-423E-27A8-6F840F7BDC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734796"/>
            <a:ext cx="10364451" cy="405640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 работником расторгли трудовой договор по его инициативе. Он обратился в суд. Утверждал, что его вынудили написать заявление об уходе и уволили, несмотря на отзыв этого документа, направленный почтой.</a:t>
            </a:r>
          </a:p>
          <a:p>
            <a:r>
              <a:rPr lang="ru-RU" dirty="0"/>
              <a:t>Три инстанции сочли, что сотрудник злоупотребил правом. Он сам написал заявление об уходе и указал в нем причину. При ознакомлении с приказом не возражал против увольнения, не известил работодателя, что отправил отзыв заявления по почте. В организацию письмо пришло уже после того, как трудовой договор расторгли.</a:t>
            </a:r>
          </a:p>
          <a:p>
            <a:r>
              <a:rPr lang="ru-RU" b="1" i="1" dirty="0"/>
              <a:t>Отметим:</a:t>
            </a:r>
            <a:r>
              <a:rPr lang="ru-RU" dirty="0"/>
              <a:t> практика в подобных случаях неоднозначна. Рекомендуем при увольнении уточнять у работника его намерения.</a:t>
            </a:r>
          </a:p>
          <a:p>
            <a:r>
              <a:rPr lang="ru-RU" dirty="0"/>
              <a:t>Документ: Определение 2-го КСОЮ от 20.06.2023 N 88-16339/2023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4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65EFA-2C62-1D5F-DDD5-DDCBA872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Работодатель устно требовал от сотрудника объяснить проступок - кассация нарушений не увидела (21.08.2023)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28B388-8460-4A08-74E5-54C433CA48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034" y="1974080"/>
            <a:ext cx="10431566" cy="38171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 тем, что нужно письменно запрашивать объяснения перед наказанием, 3-й КСОЮ не согласился. ТК РФ форму такого требования не устанавливает.</a:t>
            </a:r>
          </a:p>
          <a:p>
            <a:r>
              <a:rPr lang="ru-RU" dirty="0"/>
              <a:t>В деле об увольнении за грубое нарушение следовало учесть доказательства того, что организация хоть и устно, но просила объяснить проступок. Причем делала это неоднократно. Обращения к сотруднику подтверждали в т.ч. показания свидетелей и акты работодателя. Вывод апелляции о недоказанности истребования объяснений кассация не поддержала, дело направили на новое рассмотрение.</a:t>
            </a:r>
          </a:p>
          <a:p>
            <a:r>
              <a:rPr lang="ru-RU" b="1" i="1" dirty="0"/>
              <a:t>Следует иметь в виду</a:t>
            </a:r>
            <a:r>
              <a:rPr lang="ru-RU" dirty="0"/>
              <a:t>: Роструд ранее указывал, что просить объяснения можно и устно. Однако некоторые суды придерживаются иной позиции, поэтому безопаснее оформить такое требование письменно.</a:t>
            </a:r>
          </a:p>
          <a:p>
            <a:r>
              <a:rPr lang="ru-RU" dirty="0"/>
              <a:t>Документ: Определение 3-го КСОЮ от 05.07.2023 N 88-14235/2023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208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E17CC6-B5AA-7D49-9CA5-A5BFF5647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ИСПЫТАТЕЛЬНЫЙ СРОК:</a:t>
            </a:r>
            <a:br>
              <a:rPr lang="ru-RU" dirty="0"/>
            </a:br>
            <a:r>
              <a:rPr lang="ru-RU" dirty="0"/>
              <a:t>ИЗ ПРАКТИКИ ЗА 2022 - 2023 ГОДЫ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78152B-AE71-3335-4103-0E6859A01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766" y="3014754"/>
            <a:ext cx="5021398" cy="3843246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7BD9E5-FF2B-C168-B2CD-0FB71A88C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830" y="2819713"/>
            <a:ext cx="5956419" cy="42333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9700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C0B1D5-709E-5739-9C77-05A952BD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Испытание при новом трудовом договоре с тем же сотрудником и при восстановлении на работе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F56145-4BE6-CBCF-5AC5-C40990AA72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ВС РФ включил в Обзор практики ситуацию, в которой с сотрудником неоднократно заключали трудовые договоры и каждый раз устанавливали новый испытательный срок. Суды сочли, что работодатель злоупотребил правом. ВС РФ отметил: такие действия нарушают права сотрудника и лишают его гарантии по ограничению срока испытания.</a:t>
            </a:r>
          </a:p>
          <a:p>
            <a:r>
              <a:rPr lang="ru-RU" dirty="0"/>
              <a:t>9-й КСОЮ рассматривал случай, когда после незаконного увольнения работника восстановили в должности. С ним заключили </a:t>
            </a:r>
            <a:r>
              <a:rPr lang="ru-RU" dirty="0" err="1"/>
              <a:t>допсоглашение</a:t>
            </a:r>
            <a:r>
              <a:rPr lang="ru-RU" dirty="0"/>
              <a:t>, где среди прочего указали график, обязанности и условие об испытании. Суды признали незаконным это условие и взыскали компенсацию морального вреда. </a:t>
            </a:r>
          </a:p>
          <a:p>
            <a:r>
              <a:rPr lang="ru-RU" dirty="0"/>
              <a:t>Нет оснований проверять соответствие восстановленного сотрудника поручаемой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2152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A2A4BA-C834-16A8-F779-85E28BEB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Ознакомление с должностными обязанностями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5EFB57-EBCE-8076-00E3-3ABBED4476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подготовке заключения о результатах испытания комиссия учитывала в т.ч. должностную инструкцию. Однако при приеме на работу сотрудника с ней не ознакомили. В других локальных актах и трудовом договоре обязанности не определили. 2-й КСОЮ поддержал вывод апелляции о незаконности увольнения.</a:t>
            </a:r>
          </a:p>
          <a:p>
            <a:r>
              <a:rPr lang="ru-RU" dirty="0"/>
              <a:t>В практике 9-го КСОЮ также есть пример, когда сотруднику не сообщили о задачах на период испытания. Обязанности, из-за невыполнения которых его результат признали неудовлетворительным, в трудовом договоре не были указаны. Суды не согласились с увольнением.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811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24A2C-C41C-74D0-761D-9C4103EA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Правительство утвердило график переноса выходных в 2024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90922B-2E5A-57E2-4F6A-3FBEC95C87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477" y="2033899"/>
            <a:ext cx="10722123" cy="458054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Добавили дни отдыха к майским праздникам и новогодним каникулам. Часть выходных перенесли с суббот 27 апреля, 2 ноября и 28 декабря. Они станут рабочими.</a:t>
            </a:r>
          </a:p>
          <a:p>
            <a:endParaRPr lang="ru-RU" dirty="0"/>
          </a:p>
          <a:p>
            <a:r>
              <a:rPr lang="ru-RU" dirty="0"/>
              <a:t>С учетом этого в связи с праздниками предстоит отдыхать:</a:t>
            </a:r>
          </a:p>
          <a:p>
            <a:endParaRPr lang="ru-RU" dirty="0"/>
          </a:p>
          <a:p>
            <a:r>
              <a:rPr lang="ru-RU" dirty="0"/>
              <a:t>с 30 декабря по 8 января;</a:t>
            </a:r>
          </a:p>
          <a:p>
            <a:r>
              <a:rPr lang="ru-RU" dirty="0"/>
              <a:t>с 23 по 25 февраля;</a:t>
            </a:r>
          </a:p>
          <a:p>
            <a:r>
              <a:rPr lang="ru-RU" dirty="0"/>
              <a:t>с 8 по 10 марта;</a:t>
            </a:r>
          </a:p>
          <a:p>
            <a:r>
              <a:rPr lang="ru-RU" dirty="0"/>
              <a:t>с 28 апреля по 1 мая и с 9 по 12 мая;</a:t>
            </a:r>
          </a:p>
          <a:p>
            <a:r>
              <a:rPr lang="ru-RU" dirty="0"/>
              <a:t>12 июня;</a:t>
            </a:r>
          </a:p>
          <a:p>
            <a:r>
              <a:rPr lang="ru-RU" dirty="0"/>
              <a:t>3 и 4 ноября;</a:t>
            </a:r>
          </a:p>
          <a:p>
            <a:r>
              <a:rPr lang="ru-RU" dirty="0"/>
              <a:t>с 29 по 31 декабря.</a:t>
            </a:r>
          </a:p>
          <a:p>
            <a:r>
              <a:rPr lang="ru-RU" dirty="0"/>
              <a:t>Документ: Постановление Правительства РФ от 10.08.2023 N 1314</a:t>
            </a:r>
          </a:p>
        </p:txBody>
      </p:sp>
    </p:spTree>
    <p:extLst>
      <p:ext uri="{BB962C8B-B14F-4D97-AF65-F5344CB8AC3E}">
        <p14:creationId xmlns="" xmlns:p14="http://schemas.microsoft.com/office/powerpoint/2010/main" val="3378054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BA9FD6-F6D7-04A2-D5E6-F8F46FC0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Увольнение на основании служебных и докладных записок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2CB862-575A-24A9-89C7-0EC3A7AB61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Суды не всегда признают такие записки достаточным доказательством для увольнения по итогам испытания.</a:t>
            </a:r>
          </a:p>
          <a:p>
            <a:r>
              <a:rPr lang="ru-RU" dirty="0"/>
              <a:t>2-й КСОЮ рассматривал случай, когда работодатель в ПВТР установил, что для оценки результатов испытания достаточно служебной записки непосредственного руководителя работника. Такая записка, подкрепленная скриншотами переписки и заявок клиентов, помогла подтвердить правомерность увольнения.</a:t>
            </a:r>
          </a:p>
          <a:p>
            <a:r>
              <a:rPr lang="ru-RU" dirty="0"/>
              <a:t>На обоснованность расторжения договора при наличии служебных и докладных записок указывали, например, 8-й КСОЮ, 1-й КСОЮ.</a:t>
            </a:r>
          </a:p>
          <a:p>
            <a:r>
              <a:rPr lang="ru-RU" dirty="0"/>
              <a:t>Однако в практике 9-го КСОЮ и 2-го КСОЮ есть примеры, когда такие записки не признали достаточным доказательством.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9918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BDC36E-66F9-BE9C-63AA-2D1D404F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Увольнение из-за отсутствия на работе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231D26-02E6-F3F8-F0BC-C31D706E09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период испытания сотрудник перестал выходить на работу. Его уволили по ч. 1 ст. 71 ТК РФ. Суды поддержали работодателя. 8-й КСОЮ отклонил довод о том, что увольнение незаконно, так как в срок испытания не включается время, когда сотрудник фактически отсутствует на месте. Работник не выполнял обязанности без уважительных причин.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3676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692ED-1194-D996-8433-7FD9A23F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Дисциплинарные нарушения в период испытания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67569C-5643-6EDA-6329-84E8EDDD81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Ошибочно полагать, что если работник не имеет взысканий, то это доказывает успешное прохождение испытания. И наоборот, совершение дисциплинарного проступка не означает, что итог испытания неудовлетворительный. К таким выводам пришел КС РФ.</a:t>
            </a:r>
          </a:p>
          <a:p>
            <a:r>
              <a:rPr lang="ru-RU" dirty="0"/>
              <a:t>Порой нижестоящие суды ссылаются на то, что у работника не запрашивали объяснения проступков, не привлекали его к ответственности. 7-й КСОЮ подчеркивал: для разрешения споров об увольнении по результатам испытания эти обстоятельства не входят в круг юридически значимых.</a:t>
            </a:r>
          </a:p>
          <a:p>
            <a:r>
              <a:rPr lang="ru-RU" dirty="0"/>
              <a:t>2-й КСОЮ соглашался, что нарушения трудовой дисциплины непосредственно не говорят о непрофессионализме. В споре речь шла об опозданиях.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742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DAA2AC-4594-60C6-2E50-C9D2A1E4296C}"/>
              </a:ext>
            </a:extLst>
          </p:cNvPr>
          <p:cNvSpPr txBox="1"/>
          <p:nvPr/>
        </p:nvSpPr>
        <p:spPr>
          <a:xfrm>
            <a:off x="179463" y="299104"/>
            <a:ext cx="1151973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</a:rPr>
              <a:t>Определение Конституционного Суда РФ от 08.12.2022 N 3215-О</a:t>
            </a:r>
          </a:p>
          <a:p>
            <a:pPr algn="just"/>
            <a:endParaRPr lang="ru-RU" sz="2000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П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равовое регулирование в сфере трудовых отношений совершенно определенно, четко и недвусмысленно разграничивает увольнение, применяемое в качестве дисциплинарного взыскания, и увольнение в связи с неудовлетворительным результатом испытания. Данное разграничение обусловлено различными причинами, лежащими в основе увольнения работника: в первом случае работник увольняется за виновное и противоправное поведение, а во втором - ввиду неспособности выполнять определенную работу при отсутствии виновных и противоправных действий с его стороны.</a:t>
            </a:r>
          </a:p>
          <a:p>
            <a:pPr algn="just"/>
            <a:r>
              <a:rPr lang="ru-RU" sz="1800" b="0" i="0" u="none" strike="noStrike" baseline="0" dirty="0">
                <a:latin typeface="Arial" panose="020B0604020202020204" pitchFamily="34" charset="0"/>
              </a:rPr>
              <a:t>   В силу этого совершение работником в период испытания дисциплинарного проступка хотя и может повлечь за собой наложение на него дисциплинарного взыскания, но тем не менее  не свидетельствует о его неспособности (исходя из его деловых качеств) выполнять порученную ему работу и - с учетом целевого назначения испытания - не может расцениваться как обстоятельство, предопределяющее неудовлетворительный результат испытания. И, напротив, отсутствие у работника в период испытания дисциплинарных взысканий не является безусловным доказательством успешного прохождения им испытания, если при этом проявленные им в ходе испытания деловые качества (включая фактический уровень его знаний, умений и профессиональных навыков) свидетельствуют о его несоответствии порученной ему работе.</a:t>
            </a:r>
          </a:p>
          <a:p>
            <a:pPr algn="just"/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0736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B6E375-B26E-0EB7-C755-D9652CB3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97" y="0"/>
            <a:ext cx="10364451" cy="1394298"/>
          </a:xfrm>
        </p:spPr>
        <p:txBody>
          <a:bodyPr>
            <a:noAutofit/>
          </a:bodyPr>
          <a:lstStyle/>
          <a:p>
            <a:r>
              <a:rPr lang="ru-RU" sz="2400" dirty="0"/>
              <a:t>Работник ходил на похороны супруги близкого друга - суды признали незаконным наказание за прогул (07.09.2023)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528CFF-83D1-4CF7-97B3-4C3FE51560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492" y="1315959"/>
            <a:ext cx="10363826" cy="464900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Сотрудника весь день не было на работе из-за похорон супруги близкого друга. О них он узнал за день и сообщил непосредственному начальнику, что на работу выйти не сможет. За прогул сотруднику объявили выговор. Он оспорил наказание.</a:t>
            </a:r>
          </a:p>
          <a:p>
            <a:r>
              <a:rPr lang="ru-RU" dirty="0"/>
              <a:t>Апелляция и кассация со взысканием не согласились. Работодатель мог признать причину отсутствия уважительной. Он не предложил сотруднику подтвердить документами степень близости к умершему и факт нахождения на похоронах. Ранее работник нарушений не допускал. Прогул негативных последствий для организации не повлек.</a:t>
            </a:r>
          </a:p>
          <a:p>
            <a:r>
              <a:rPr lang="ru-RU" dirty="0"/>
              <a:t>Отметим: суды, например 6-й КСОЮ, и ранее вставали на сторону сотрудников, которые не были работе из-за похорон близких людей.</a:t>
            </a:r>
          </a:p>
          <a:p>
            <a:r>
              <a:rPr lang="ru-RU" dirty="0"/>
              <a:t>Документы: Определение 2-го КСОЮ от 03.08.2023 по делу N 88-17751/2023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51969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8EDD23-3417-BF8D-0344-9D74D692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Суды поддержали снижение премии из-за беспорядка на рабочем месте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A05D00-8B65-6092-00D9-4CD543CC6FBA}"/>
              </a:ext>
            </a:extLst>
          </p:cNvPr>
          <p:cNvSpPr txBox="1"/>
          <p:nvPr/>
        </p:nvSpPr>
        <p:spPr>
          <a:xfrm>
            <a:off x="350378" y="1715168"/>
            <a:ext cx="116308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сотрудника жаловались из-за плохого санитарного состояния его кабинета. Работодатель учел это при назначении квартальной премии - уменьшил ее на 20%. Сотрудник решил взыскать эту часть в суде.</a:t>
            </a:r>
          </a:p>
          <a:p>
            <a:r>
              <a:rPr lang="ru-RU" dirty="0"/>
              <a:t>Три инстанции его не поддержали. Кодекс этики предусматривал, что персонал должен соблюдать деловой стиль, в т.ч. содержать рабочее место в чистоте. Уборка кабинета упоминалась также среди обязанностей в должностной инструкции. Поскольку сотрудник этого не делал, были основания снизить премию.</a:t>
            </a:r>
          </a:p>
          <a:p>
            <a:r>
              <a:rPr lang="ru-RU" dirty="0"/>
              <a:t>Суды отметили: начисление спорной выплаты - право, а не обязанность работодателя. Вопрос о ее размере находится в его исключительной компетенции.</a:t>
            </a:r>
          </a:p>
          <a:p>
            <a:r>
              <a:rPr lang="ru-RU" dirty="0"/>
              <a:t>Документ: Определение 9-го КСОЮ от 03.08.2023 N 88-7163/2023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304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884BD-C298-848A-0A64-22A0D0E3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ВС РФ поддержал компанию-банкрота, которая уволила работника из-за ликвидации до ее завершения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6D8B60-E417-8242-FEC9-9F15D3CAC174}"/>
              </a:ext>
            </a:extLst>
          </p:cNvPr>
          <p:cNvSpPr txBox="1"/>
          <p:nvPr/>
        </p:nvSpPr>
        <p:spPr>
          <a:xfrm>
            <a:off x="515596" y="1931033"/>
            <a:ext cx="111608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Организацию признали банкротом и открыли конкурсное производство на полгода. Затем срок несколько раз продлевали. В этот период с работником расторгли трудовой договор из-за ликвидации компании. Он оспорил увольнение, поскольку конкурсное производство продолжалось, организацию из ЕГРЮЛ не исключили.</a:t>
            </a:r>
          </a:p>
          <a:p>
            <a:endParaRPr lang="ru-RU" dirty="0"/>
          </a:p>
          <a:p>
            <a:r>
              <a:rPr lang="ru-RU" dirty="0"/>
              <a:t>ВС РФ не согласился восстановить работника в должности. Он указал: можно увольнять персонал до того, как завершили конкурсное производство и внесли сведения о ликвидации в ЕГРЮЛ. Дело направили на новое рассмотрение.</a:t>
            </a:r>
          </a:p>
          <a:p>
            <a:endParaRPr lang="ru-RU" dirty="0"/>
          </a:p>
          <a:p>
            <a:r>
              <a:rPr lang="ru-RU" dirty="0"/>
              <a:t>Подобной позиции ВС РФ придерживался и ранее.</a:t>
            </a:r>
          </a:p>
          <a:p>
            <a:endParaRPr lang="ru-RU" dirty="0"/>
          </a:p>
          <a:p>
            <a:r>
              <a:rPr lang="ru-RU" dirty="0"/>
              <a:t>Документ:</a:t>
            </a:r>
          </a:p>
          <a:p>
            <a:r>
              <a:rPr lang="ru-RU" dirty="0"/>
              <a:t>Определение ВС РФ от 21.08.2023 N 21-КГ23-5-К5</a:t>
            </a:r>
          </a:p>
        </p:txBody>
      </p:sp>
    </p:spTree>
    <p:extLst>
      <p:ext uri="{BB962C8B-B14F-4D97-AF65-F5344CB8AC3E}">
        <p14:creationId xmlns="" xmlns:p14="http://schemas.microsoft.com/office/powerpoint/2010/main" val="2926832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534F42-CAF4-E4D8-2D01-0D7062DE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Работник срочно уехал из страны, подав заявление об уходе, ― суды не одобрили увольнение за прогул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9FE248-2C89-3D1B-8448-030018103A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Сотрудник узнал, что его бабушка болеет и ей нужна помощь. Он выехал за пределы РФ, а на работу направил заявление с просьбой уволить его по семейным обстоятельствам. Так как сотрудник перестал появляться, работодатель расторг договор за прогул.</a:t>
            </a:r>
          </a:p>
          <a:p>
            <a:endParaRPr lang="ru-RU" dirty="0"/>
          </a:p>
          <a:p>
            <a:r>
              <a:rPr lang="ru-RU" dirty="0"/>
              <a:t>Суды согласились изменить формулировку основания увольнения на п. 3 ч. 1 ст. 77 ТК РФ ― по инициативе работника. Выезд из страны для ухода за больным родственником посчитали уважительной причиной неявки. Сотрудник сообщил руководителю и кадровику о ситуации, ранее взысканий не имел. Крайнюю меру наказания суды признали незаконной.</a:t>
            </a:r>
          </a:p>
          <a:p>
            <a:endParaRPr lang="ru-RU" dirty="0"/>
          </a:p>
          <a:p>
            <a:r>
              <a:rPr lang="ru-RU" dirty="0"/>
              <a:t>Документ: Определение 3-го КСОЮ от 14.08.2023 N 88-17226/2023</a:t>
            </a:r>
          </a:p>
        </p:txBody>
      </p:sp>
    </p:spTree>
    <p:extLst>
      <p:ext uri="{BB962C8B-B14F-4D97-AF65-F5344CB8AC3E}">
        <p14:creationId xmlns="" xmlns:p14="http://schemas.microsoft.com/office/powerpoint/2010/main" val="32791317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3B0B6D-96E7-B672-AD7B-8645C8CD6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27" y="754167"/>
            <a:ext cx="9988061" cy="150192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Ошибки при применении дисциплинарных взысканий: споры за 2022 год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EEF356-F94A-0D49-4417-1053604DB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2698" y="3341406"/>
            <a:ext cx="6578289" cy="3290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7C2E09-5DC6-971D-2019-8117295F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965" y="2396007"/>
            <a:ext cx="6578289" cy="4411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420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692F64-B864-3796-CAE8-0E5204BA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Запросили объяснения устно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B7E466-CF89-5EF7-250D-BD67383E5A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ТК РФ не закрепляет, в какой форме нужно запросить у работника объяснение. Однако с учетом практики безопаснее направить сотруднику письменное уведомление.</a:t>
            </a:r>
          </a:p>
          <a:p>
            <a:endParaRPr lang="ru-RU" dirty="0"/>
          </a:p>
          <a:p>
            <a:r>
              <a:rPr lang="ru-RU" dirty="0"/>
              <a:t>В одном из споров работодатель отмечал, что истребовал объяснения устно, а после составил акты об отказе от них. Апелляция подчеркнула: устный запрос не подтверждает, что порядок применения взыскания соблюден. Нужно предъявлять письменное требование сотруднику под подпись. 7-й КСОЮ не изменил определение.</a:t>
            </a:r>
          </a:p>
          <a:p>
            <a:endParaRPr lang="ru-RU" dirty="0"/>
          </a:p>
          <a:p>
            <a:r>
              <a:rPr lang="ru-RU" dirty="0"/>
              <a:t>В другой ситуации 3-й КСОЮ поддержал вывод, что закон не предусматривает запрос объяснений по телефону. В том примере работодатель вовсе не зафиксировал в документах факт истребования объяснений и отказ от них.</a:t>
            </a:r>
          </a:p>
          <a:p>
            <a:endParaRPr lang="ru-RU" dirty="0"/>
          </a:p>
          <a:p>
            <a:r>
              <a:rPr lang="ru-RU" dirty="0"/>
              <a:t>В практике 2-го КСОЮ и 9-го КСОЮ также были случаи, когда суды отклоняли доводы об устных запросах.</a:t>
            </a:r>
          </a:p>
        </p:txBody>
      </p:sp>
    </p:spTree>
    <p:extLst>
      <p:ext uri="{BB962C8B-B14F-4D97-AF65-F5344CB8AC3E}">
        <p14:creationId xmlns="" xmlns:p14="http://schemas.microsoft.com/office/powerpoint/2010/main" val="312752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3383CF-7D15-4C58-B091-4ECF95E3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Действие положения о проверках работодателей правительство продлило до 31 декабря 2025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5A1BA-89C1-38B8-A549-2DCA93F86A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Контролировать соблюдение работодателями норм трудового права до конца 2025 года продолжат по тем же правилам. Изначально документ должны были применять до 1 июня 2023 года.</a:t>
            </a:r>
          </a:p>
          <a:p>
            <a:endParaRPr lang="ru-RU" dirty="0"/>
          </a:p>
          <a:p>
            <a:r>
              <a:rPr lang="ru-RU" dirty="0"/>
              <a:t>сейчас действует мораторий на большинство плановых и внеплановых проверок.</a:t>
            </a:r>
          </a:p>
        </p:txBody>
      </p:sp>
    </p:spTree>
    <p:extLst>
      <p:ext uri="{BB962C8B-B14F-4D97-AF65-F5344CB8AC3E}">
        <p14:creationId xmlns="" xmlns:p14="http://schemas.microsoft.com/office/powerpoint/2010/main" val="28988020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29EB96-8EA0-E71C-1F27-19A06656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Попытались выяснить причины не всех дней прогула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8EF22D-9176-2F52-D83C-CDA87FE857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Сотрудника уволили за длительный прогул (более 3 месяцев). За это время работодатель один раз истребовал объяснения, но по последующим неявкам запросы не направлял. Суд отметил, что процедуру привлечения к ответственности нарушили.</a:t>
            </a:r>
          </a:p>
          <a:p>
            <a:endParaRPr lang="ru-RU" dirty="0"/>
          </a:p>
          <a:p>
            <a:r>
              <a:rPr lang="ru-RU" dirty="0"/>
              <a:t>Примеры из практики 3-го КСОЮ и 5-го КСОЮ также подтверждают, что нужно требовать объяснения за все дни отсутствия, которые планируете упоминать в приказе об увольнении.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2478512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5903BC-1F1F-A7FA-7FDF-F49E2233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Уволили за повторный проступок в короткий срок после предыдущего наказания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060D9A-0837-FD62-0C03-E65FCCA13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378" y="2367092"/>
            <a:ext cx="10927222" cy="432426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Когда работодатель за непродолжительный период применяет несколько взысканий, суд может признать его действия намеренными и решить, что сотруднику не дали шанса изменить отношение к труду.</a:t>
            </a:r>
          </a:p>
          <a:p>
            <a:endParaRPr lang="ru-RU" dirty="0"/>
          </a:p>
          <a:p>
            <a:r>
              <a:rPr lang="ru-RU" dirty="0"/>
              <a:t>Например, эту позицию апелляции поддержал 2-й КСОЮ в случае, когда между выговором и увольнением было 8 дней. Выбор крайней меры дисциплинарного воздействия сочли незаконным.</a:t>
            </a:r>
          </a:p>
          <a:p>
            <a:endParaRPr lang="ru-RU" dirty="0"/>
          </a:p>
          <a:p>
            <a:r>
              <a:rPr lang="ru-RU" dirty="0"/>
              <a:t>В практике также есть примеры, когда за срок менее месяца к сотрудникам применяли несколько взысканий и увольняли за неоднократное неисполнение обязанностей. 5-й КСОЮ согласился с выводом о том, что работодатель действовал специально и злоупотреблял правом. 9-й КСОЮ направил дело на новое рассмотрение, так как апелляция не учла в том числе короткий промежуток времени между взысканиями и не проверила, была ли у работника возможность исправиться.</a:t>
            </a:r>
          </a:p>
          <a:p>
            <a:endParaRPr lang="ru-RU" dirty="0"/>
          </a:p>
          <a:p>
            <a:r>
              <a:rPr lang="ru-RU" dirty="0"/>
              <a:t>Аналогичную позицию ранее высказывал ВС РФ.</a:t>
            </a:r>
          </a:p>
        </p:txBody>
      </p:sp>
    </p:spTree>
    <p:extLst>
      <p:ext uri="{BB962C8B-B14F-4D97-AF65-F5344CB8AC3E}">
        <p14:creationId xmlns="" xmlns:p14="http://schemas.microsoft.com/office/powerpoint/2010/main" val="20195917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F98AB2-30D9-7FFA-98F2-B9402AA9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После применения взыскания внесли изменения в приказ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D93CED-37BE-9DE0-1169-BD91FE7788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Работодатель объявил сотруднику замечание, а после решил поправить приказ — добавить ссылки на пункты локальных актов. Апелляция признала это нарушением. 3-й КСОЮ подчеркнул: после применения взыскания нельзя совершать юридически значимые действия, которые затрагивают права и интересы работника. Особенно в том случае, когда срок привлечения к ответственности истек.</a:t>
            </a:r>
          </a:p>
          <a:p>
            <a:endParaRPr lang="ru-RU" dirty="0"/>
          </a:p>
          <a:p>
            <a:r>
              <a:rPr lang="ru-RU" dirty="0"/>
              <a:t>В споре об увольнении 8-й КСОЮ согласился с тем, что без согласия сотрудника работодатель не вправе изменять приказ после того, как расторг договор.</a:t>
            </a:r>
          </a:p>
        </p:txBody>
      </p:sp>
    </p:spTree>
    <p:extLst>
      <p:ext uri="{BB962C8B-B14F-4D97-AF65-F5344CB8AC3E}">
        <p14:creationId xmlns="" xmlns:p14="http://schemas.microsoft.com/office/powerpoint/2010/main" val="37692437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806A43-0AC0-79C2-2CEA-30631D9B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Поставили резолюцию о взыскании раньше, чем работник объяснил проступок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75C69D-39CE-88EE-0E2E-65B43652EC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Руководитель принял решение об увольнении за несколько дней до того, как получил от сотрудника объяснения. Об этом свидетельствовала резолюция на служебной записке. Хотя приказ о расторжении договора издали позже, суды сочли, что работодатель нарушил процедуру применения взыскания.</a:t>
            </a:r>
          </a:p>
          <a:p>
            <a:endParaRPr lang="ru-RU" dirty="0"/>
          </a:p>
          <a:p>
            <a:r>
              <a:rPr lang="ru-RU" dirty="0"/>
              <a:t>В другом примере резолюцию о выговоре также поставили до того, как работник объяснил нарушение. 1-й КСОЮ отметил, что работодатель применил взыскание без учета обстоятельств проступка.</a:t>
            </a:r>
          </a:p>
        </p:txBody>
      </p:sp>
    </p:spTree>
    <p:extLst>
      <p:ext uri="{BB962C8B-B14F-4D97-AF65-F5344CB8AC3E}">
        <p14:creationId xmlns="" xmlns:p14="http://schemas.microsoft.com/office/powerpoint/2010/main" val="8145014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AE4966-9700-C869-76EE-7FBABCDD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Не конкретизировали в приказе дисциплинарный проступок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C4A3CF-F2EE-E944-7BE8-2429B868C8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652" y="2367092"/>
            <a:ext cx="10875948" cy="433281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Работодатели часто допускают ошибки при составлении приказа о взыскании, поскольку не описывают нарушение подробно. Суд может признать этот документ незаконным, если в нем привели только общие формулировки: не указали время, место, обстоятельства совершения проступка, обязанности, которые не исполнил сотрудник. Как отмечал ВС РФ, суд не вправе за работодателя определять, в чем состоит нарушение.</a:t>
            </a:r>
          </a:p>
          <a:p>
            <a:endParaRPr lang="ru-RU" dirty="0"/>
          </a:p>
          <a:p>
            <a:r>
              <a:rPr lang="ru-RU" dirty="0"/>
              <a:t>5-й КСОЮ дважды направлял дело на новое рассмотрение, так как в приказе не было конкретики. В нем сделали отсылку к служебной записке, но не указали дату ее составления. Поскольку материалы дела включали несколько таких документов, невозможно понять, какой из них лег в основу приказа.</a:t>
            </a:r>
          </a:p>
          <a:p>
            <a:endParaRPr lang="ru-RU" dirty="0"/>
          </a:p>
          <a:p>
            <a:r>
              <a:rPr lang="ru-RU" dirty="0"/>
              <a:t>3-й КСОЮ отмечал: нельзя восполнить описание проступка из документов, которые получили при служебной проверке. Приказ имеет распорядительный характер, а значит, именно в нем нужно отразить обстоятельства нарушения.</a:t>
            </a:r>
          </a:p>
          <a:p>
            <a:endParaRPr lang="ru-RU" dirty="0"/>
          </a:p>
          <a:p>
            <a:r>
              <a:rPr lang="ru-RU" dirty="0"/>
              <a:t>В практике 1-го КСОЮ, 4-го КСОЮ и 6-го КСОЮ также встречались примеры, когда судам не хватило подробностей в приказах.</a:t>
            </a:r>
          </a:p>
        </p:txBody>
      </p:sp>
    </p:spTree>
    <p:extLst>
      <p:ext uri="{BB962C8B-B14F-4D97-AF65-F5344CB8AC3E}">
        <p14:creationId xmlns="" xmlns:p14="http://schemas.microsoft.com/office/powerpoint/2010/main" val="398816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DA7BCD-2C99-24D6-172F-7FE35D8E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Защита персональных данных при их обработке: рекомендации Роскомнадзора от 8 августа 2023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F14FB8-2C3A-F4AC-94D1-CABAE7A8AC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Ведомство советует операторам:</a:t>
            </a:r>
          </a:p>
          <a:p>
            <a:endParaRPr lang="ru-RU" dirty="0"/>
          </a:p>
          <a:p>
            <a:r>
              <a:rPr lang="ru-RU" dirty="0"/>
              <a:t>минимизировать список персональных данных для сбора и обработки. Лучше использовать только те сведения, которые реально нужны;</a:t>
            </a:r>
          </a:p>
          <a:p>
            <a:r>
              <a:rPr lang="ru-RU" dirty="0"/>
              <a:t>раздельно хранить личные сведения клиентов, работников, соискателей и т.д.;</a:t>
            </a:r>
          </a:p>
          <a:p>
            <a:r>
              <a:rPr lang="ru-RU" dirty="0"/>
              <a:t>не накапливать личную информацию на всякий случай и не формировать профили клиентов, если это не жизненно важно оператору;</a:t>
            </a:r>
          </a:p>
          <a:p>
            <a:r>
              <a:rPr lang="ru-RU" dirty="0"/>
              <a:t>хранить идентификаторы человека (Ф.И.О., электронную почту, телефон, адрес) и данные о взаимодействии с ним (информацию об оказании услуг и продаже товаров, переписку, договоры и пр.) в базах данных, которые напрямую не связаны друг с другом.</a:t>
            </a:r>
          </a:p>
          <a:p>
            <a:r>
              <a:rPr lang="ru-RU" dirty="0"/>
              <a:t>Роскомнадзор выпустил эти и другие рекомендации из-за того, что в последнее время стало больше случаев незаконного распространения персональных данных. Он сформулировал меры с учетом анализа утечек.</a:t>
            </a:r>
          </a:p>
        </p:txBody>
      </p:sp>
    </p:spTree>
    <p:extLst>
      <p:ext uri="{BB962C8B-B14F-4D97-AF65-F5344CB8AC3E}">
        <p14:creationId xmlns="" xmlns:p14="http://schemas.microsoft.com/office/powerpoint/2010/main" val="176446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130BEF-030F-756C-BDC6-3EDB3B68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8809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Минобрнауки: дополнительный отпуск положен дипломированным специалистам при обучении в магистратуре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D7BB2F-16D2-2416-FAB1-C64950BB9E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Дипломированные специалисты могут поступить в магистратуру по конкурсу и учиться на бюджетной основе. Это не считается вторым или последующим высшим образованием. А оплачиваемые учебные отпуска, как правило, предоставляют тем работникам, которые получают образование определенного уровня впервые.</a:t>
            </a:r>
          </a:p>
          <a:p>
            <a:endParaRPr lang="ru-RU" dirty="0"/>
          </a:p>
          <a:p>
            <a:r>
              <a:rPr lang="ru-RU" dirty="0"/>
              <a:t>Ведомство учло взаимосвязь этих положений и указало, что дипломированным специалистам при учебе в магистратуре нужно давать такие </a:t>
            </a:r>
            <a:r>
              <a:rPr lang="ru-RU" dirty="0" err="1"/>
              <a:t>допотпуска</a:t>
            </a:r>
            <a:r>
              <a:rPr lang="ru-RU" dirty="0"/>
              <a:t>. Отметим: на них могут претендовать студенты заочной и очно-заочной форм обучения.</a:t>
            </a:r>
          </a:p>
          <a:p>
            <a:endParaRPr lang="ru-RU" dirty="0"/>
          </a:p>
          <a:p>
            <a:r>
              <a:rPr lang="ru-RU" dirty="0"/>
              <a:t>Подобный подход ранее применял Роструд. Однако в практике судов, например 3-го КСОЮ, встречалась иная позиция.</a:t>
            </a:r>
          </a:p>
          <a:p>
            <a:endParaRPr lang="ru-RU" dirty="0"/>
          </a:p>
          <a:p>
            <a:r>
              <a:rPr lang="ru-RU" dirty="0"/>
              <a:t>Документ: Письмо Минобрнауки России от 20.06.2023 N 5/10642-О</a:t>
            </a:r>
          </a:p>
        </p:txBody>
      </p:sp>
    </p:spTree>
    <p:extLst>
      <p:ext uri="{BB962C8B-B14F-4D97-AF65-F5344CB8AC3E}">
        <p14:creationId xmlns="" xmlns:p14="http://schemas.microsoft.com/office/powerpoint/2010/main" val="144107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027BAE-B036-F774-4797-0BFBA7E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Профессиональное обучение: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F7A534-DC03-C749-FA79-1E5EAD0C1C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 26 августа вступит в силу новый список профессий рабочих и должностей служащих, по которым нужно </a:t>
            </a:r>
            <a:r>
              <a:rPr lang="ru-RU" dirty="0" err="1"/>
              <a:t>спецобучение</a:t>
            </a:r>
            <a:r>
              <a:rPr lang="ru-RU" dirty="0"/>
              <a:t>. Он заменит действующий перечень.</a:t>
            </a:r>
          </a:p>
          <a:p>
            <a:r>
              <a:rPr lang="ru-RU" dirty="0"/>
              <a:t>В новом списке более 5 100 наименований. Профессии и должности сгруппированы по отраслям, а не по видам работ. Для каждой из них указаны код в соответствии с общероссийским классификатором, а также разряд, класс и категория (если они есть).</a:t>
            </a:r>
          </a:p>
          <a:p>
            <a:r>
              <a:rPr lang="ru-RU" dirty="0"/>
              <a:t>Документ: 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14.07.2023 N 534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892442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646</TotalTime>
  <Words>5885</Words>
  <Application>Microsoft Office PowerPoint</Application>
  <PresentationFormat>Произвольный</PresentationFormat>
  <Paragraphs>354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Капля</vt:lpstr>
      <vt:lpstr>2023 год Изменения трудового законодательства Обзор судебной практики</vt:lpstr>
      <vt:lpstr>Основные изменения с 1 сентября 2023 года</vt:lpstr>
      <vt:lpstr>Гарантии работникам с детьми-инвалидами</vt:lpstr>
      <vt:lpstr>Форма заявления, утвержденная Минтрудом</vt:lpstr>
      <vt:lpstr>Правительство утвердило график переноса выходных в 2024 году</vt:lpstr>
      <vt:lpstr>Действие положения о проверках работодателей правительство продлило до 31 декабря 2025 года</vt:lpstr>
      <vt:lpstr>Защита персональных данных при их обработке: рекомендации Роскомнадзора от 8 августа 2023 года</vt:lpstr>
      <vt:lpstr>Минобрнауки: дополнительный отпуск положен дипломированным специалистам при обучении в магистратуре</vt:lpstr>
      <vt:lpstr>Профессиональное обучение:</vt:lpstr>
      <vt:lpstr>Роструд разъяснил вопросы</vt:lpstr>
      <vt:lpstr>Может ли сотрудник работать в сверхнормативное время по другой профессии?</vt:lpstr>
      <vt:lpstr>Сколько отдыхать работнику, который во время донорского отгула вновь сдал кровь?</vt:lpstr>
      <vt:lpstr>В какой срок надо рассмотреть заявление о приеме на работу?</vt:lpstr>
      <vt:lpstr>Выходное пособие при сокращении: Роструд указал на нюанс при внешнем совместительстве</vt:lpstr>
      <vt:lpstr>Стоит ли давать отпуск только по выходным?</vt:lpstr>
      <vt:lpstr>Удерживать алименты из зарплаты можно без исполнительного листа — разъяснения Минтруда</vt:lpstr>
      <vt:lpstr>Роструд: уйти в отпуск по беременности и родам с работы совместителя можно позже, чем с основной</vt:lpstr>
      <vt:lpstr>Можно ли в коллективном договоре предусмотреть дополнительный отпуск для тех, кто не болел? </vt:lpstr>
      <vt:lpstr>Сколько дней отпуска положено работнику, если он стал инвалидом? </vt:lpstr>
      <vt:lpstr>Положены ли работнице перерывы для кормления ребенка, если отпуск по уходу за ним взял отец? </vt:lpstr>
      <vt:lpstr>Можно ли обязанности начальника возложить на сотрудника, если по должностным инструкциям их исполняет не он? </vt:lpstr>
      <vt:lpstr>Обзор судебной практики</vt:lpstr>
      <vt:lpstr>ВС РФ напомнил, когда отношения без договора признают трудовыми</vt:lpstr>
      <vt:lpstr>Суды не увидели необоснованного отказа в приеме на работу, так как кандидатов продолжали искать</vt:lpstr>
      <vt:lpstr>Месячный срок для наказания начинается с последнего дня отсутствия работника</vt:lpstr>
      <vt:lpstr>ВС РФ указал, что работодатель должен устанавливать тарифные ставки с учетом отраслевого соглашения</vt:lpstr>
      <vt:lpstr>Если в заявлении работника нет даты ухода, его увольняют через 2 недели, напомнили суды</vt:lpstr>
      <vt:lpstr>КС РФ: нельзя лишать стимулирующей части зарплаты из-за взыскания на весь период его действия</vt:lpstr>
      <vt:lpstr>Отпуск из-за больничного продлили без согласования с сотрудником — суды нарушений не увидели</vt:lpstr>
      <vt:lpstr>КС РФ: оплату за сверхурочную работу надо считать с учетом компенсационных и стимулирующих выплат</vt:lpstr>
      <vt:lpstr>ВС РФ: нельзя уволить за повторный проступок без доказательств учета тяжести нарушения</vt:lpstr>
      <vt:lpstr>Суды восстановили работника, который в день сокращения взял больничный, но не сообщил о нем</vt:lpstr>
      <vt:lpstr>При сокращении совместителю не предложили вакансии с полной ставкой — кассация нарушений не увидела</vt:lpstr>
      <vt:lpstr>Суды не согласились с наказанием работника, который опоздал с обеда на 7 минут</vt:lpstr>
      <vt:lpstr>КС РФ запретил отказывать в выплате обещанного выходного пособия при увольнении по соглашению сторон</vt:lpstr>
      <vt:lpstr>Полная материальная ответственность</vt:lpstr>
      <vt:lpstr>Отказ в переводе</vt:lpstr>
      <vt:lpstr>Увольнение по собственному желанию</vt:lpstr>
      <vt:lpstr>Квотирование рабочих мест для инвалидов</vt:lpstr>
      <vt:lpstr>Срочный трудовой договор</vt:lpstr>
      <vt:lpstr>Доплата за совмещение</vt:lpstr>
      <vt:lpstr>Суды признали увольнение за пересылку конфиденциальных данных на личную почту слишком строгим наказанием</vt:lpstr>
      <vt:lpstr>Видеонаблюдение в комнате отдыха персонала нарушает права работников на частную жизнь </vt:lpstr>
      <vt:lpstr>Суд восстановил работника, который написал заявление об уходе в период психического расстройства</vt:lpstr>
      <vt:lpstr>При увольнении сотрудник не сказал, что отозвал заявление по почте, - суды его не восстановили (28.08.2023) </vt:lpstr>
      <vt:lpstr>Работодатель устно требовал от сотрудника объяснить проступок - кассация нарушений не увидела (21.08.2023) </vt:lpstr>
      <vt:lpstr>ИСПЫТАТЕЛЬНЫЙ СРОК: ИЗ ПРАКТИКИ ЗА 2022 - 2023 ГОДЫ  </vt:lpstr>
      <vt:lpstr>Испытание при новом трудовом договоре с тем же сотрудником и при восстановлении на работе </vt:lpstr>
      <vt:lpstr>Ознакомление с должностными обязанностями </vt:lpstr>
      <vt:lpstr>Увольнение на основании служебных и докладных записок </vt:lpstr>
      <vt:lpstr>Увольнение из-за отсутствия на работе  </vt:lpstr>
      <vt:lpstr>Дисциплинарные нарушения в период испытания </vt:lpstr>
      <vt:lpstr>Слайд 53</vt:lpstr>
      <vt:lpstr>Работник ходил на похороны супруги близкого друга - суды признали незаконным наказание за прогул (07.09.2023) </vt:lpstr>
      <vt:lpstr>Суды поддержали снижение премии из-за беспорядка на рабочем месте </vt:lpstr>
      <vt:lpstr>ВС РФ поддержал компанию-банкрота, которая уволила работника из-за ликвидации до ее завершения</vt:lpstr>
      <vt:lpstr>Работник срочно уехал из страны, подав заявление об уходе, ― суды не одобрили увольнение за прогул</vt:lpstr>
      <vt:lpstr> Ошибки при применении дисциплинарных взысканий: споры за 2022 год</vt:lpstr>
      <vt:lpstr>Запросили объяснения устно</vt:lpstr>
      <vt:lpstr>Попытались выяснить причины не всех дней прогула</vt:lpstr>
      <vt:lpstr>Уволили за повторный проступок в короткий срок после предыдущего наказания</vt:lpstr>
      <vt:lpstr>После применения взыскания внесли изменения в приказ</vt:lpstr>
      <vt:lpstr>Поставили резолюцию о взыскании раньше, чем работник объяснил проступок</vt:lpstr>
      <vt:lpstr>Не конкретизировали в приказе дисциплинарный проступок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год Изменения трудового законодательства Обзор судебной практики</dc:title>
  <dc:creator>38 mtuf</dc:creator>
  <cp:lastModifiedBy>user</cp:lastModifiedBy>
  <cp:revision>11</cp:revision>
  <dcterms:created xsi:type="dcterms:W3CDTF">2023-08-28T07:49:32Z</dcterms:created>
  <dcterms:modified xsi:type="dcterms:W3CDTF">2023-09-25T12:25:54Z</dcterms:modified>
</cp:coreProperties>
</file>